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67" r:id="rId5"/>
    <p:sldId id="266" r:id="rId6"/>
    <p:sldId id="259" r:id="rId7"/>
    <p:sldId id="260" r:id="rId8"/>
    <p:sldId id="261" r:id="rId9"/>
    <p:sldId id="262" r:id="rId10"/>
    <p:sldId id="263" r:id="rId11"/>
    <p:sldId id="264" r:id="rId12"/>
  </p:sldIdLst>
  <p:sldSz cx="18288000" cy="10287000"/>
  <p:notesSz cx="6858000" cy="9144000"/>
  <p:embeddedFontLst>
    <p:embeddedFont>
      <p:font typeface="Angsana New" panose="02020603050405020304" pitchFamily="18" charset="-34"/>
      <p:regular r:id="rId13"/>
    </p:embeddedFont>
    <p:embeddedFont>
      <p:font typeface="Glacial Indifference" panose="020B0604020202020204" charset="0"/>
      <p:regular r:id="rId14"/>
    </p:embeddedFont>
    <p:embeddedFont>
      <p:font typeface="Glacial Indifference Bold" panose="020B0604020202020204" charset="0"/>
      <p:regular r:id="rId15"/>
    </p:embeddedFont>
    <p:embeddedFont>
      <p:font typeface="Montserrat 1" panose="020B0604020202020204" charset="0"/>
      <p:regular r:id="rId16"/>
    </p:embeddedFont>
    <p:embeddedFont>
      <p:font typeface="Montserrat 1 Bold" panose="020B0604020202020204" charset="0"/>
      <p:regular r:id="rId17"/>
    </p:embeddedFont>
    <p:embeddedFont>
      <p:font typeface="Montserrat 2" panose="020B0604020202020204" charset="0"/>
      <p:regular r:id="rId18"/>
    </p:embeddedFont>
    <p:embeddedFont>
      <p:font typeface="Poppins Bold" panose="020B0604020202020204" charset="0"/>
      <p:regular r:id="rId19"/>
    </p:embeddedFont>
    <p:embeddedFont>
      <p:font typeface="Poppins ExtraBold" panose="00000900000000000000" pitchFamily="2"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8" d="100"/>
          <a:sy n="48" d="100"/>
        </p:scale>
        <p:origin x="754"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3.sv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DE8E4"/>
        </a:solidFill>
        <a:effectLst/>
      </p:bgPr>
    </p:bg>
    <p:spTree>
      <p:nvGrpSpPr>
        <p:cNvPr id="1" name=""/>
        <p:cNvGrpSpPr/>
        <p:nvPr/>
      </p:nvGrpSpPr>
      <p:grpSpPr>
        <a:xfrm>
          <a:off x="0" y="0"/>
          <a:ext cx="0" cy="0"/>
          <a:chOff x="0" y="0"/>
          <a:chExt cx="0" cy="0"/>
        </a:xfrm>
      </p:grpSpPr>
      <p:sp>
        <p:nvSpPr>
          <p:cNvPr id="2" name="Freeform 2"/>
          <p:cNvSpPr/>
          <p:nvPr/>
        </p:nvSpPr>
        <p:spPr>
          <a:xfrm rot="6982806">
            <a:off x="720300" y="6421716"/>
            <a:ext cx="8842272" cy="11861584"/>
          </a:xfrm>
          <a:custGeom>
            <a:avLst/>
            <a:gdLst/>
            <a:ahLst/>
            <a:cxnLst/>
            <a:rect l="l" t="t" r="r" b="b"/>
            <a:pathLst>
              <a:path w="8842272" h="11861584">
                <a:moveTo>
                  <a:pt x="0" y="0"/>
                </a:moveTo>
                <a:lnTo>
                  <a:pt x="8842272" y="0"/>
                </a:lnTo>
                <a:lnTo>
                  <a:pt x="8842272" y="11861584"/>
                </a:lnTo>
                <a:lnTo>
                  <a:pt x="0" y="11861584"/>
                </a:lnTo>
                <a:lnTo>
                  <a:pt x="0" y="0"/>
                </a:lnTo>
                <a:close/>
              </a:path>
            </a:pathLst>
          </a:custGeom>
          <a:blipFill>
            <a:blip r:embed="rId2">
              <a:alphaModFix amt="65999"/>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MX"/>
          </a:p>
        </p:txBody>
      </p:sp>
      <p:sp>
        <p:nvSpPr>
          <p:cNvPr id="3" name="Freeform 3"/>
          <p:cNvSpPr/>
          <p:nvPr/>
        </p:nvSpPr>
        <p:spPr>
          <a:xfrm rot="-6501204">
            <a:off x="11046831" y="-5088864"/>
            <a:ext cx="8807178" cy="11814508"/>
          </a:xfrm>
          <a:custGeom>
            <a:avLst/>
            <a:gdLst/>
            <a:ahLst/>
            <a:cxnLst/>
            <a:rect l="l" t="t" r="r" b="b"/>
            <a:pathLst>
              <a:path w="8807178" h="11814508">
                <a:moveTo>
                  <a:pt x="0" y="0"/>
                </a:moveTo>
                <a:lnTo>
                  <a:pt x="8807178" y="0"/>
                </a:lnTo>
                <a:lnTo>
                  <a:pt x="8807178" y="11814507"/>
                </a:lnTo>
                <a:lnTo>
                  <a:pt x="0" y="11814507"/>
                </a:lnTo>
                <a:lnTo>
                  <a:pt x="0" y="0"/>
                </a:lnTo>
                <a:close/>
              </a:path>
            </a:pathLst>
          </a:custGeom>
          <a:blipFill>
            <a:blip r:embed="rId2">
              <a:alphaModFix amt="65999"/>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MX"/>
          </a:p>
        </p:txBody>
      </p:sp>
      <p:sp>
        <p:nvSpPr>
          <p:cNvPr id="4" name="Freeform 4"/>
          <p:cNvSpPr/>
          <p:nvPr/>
        </p:nvSpPr>
        <p:spPr>
          <a:xfrm rot="10571821">
            <a:off x="10628437" y="8363453"/>
            <a:ext cx="5947318" cy="7978109"/>
          </a:xfrm>
          <a:custGeom>
            <a:avLst/>
            <a:gdLst/>
            <a:ahLst/>
            <a:cxnLst/>
            <a:rect l="l" t="t" r="r" b="b"/>
            <a:pathLst>
              <a:path w="5947318" h="7978109">
                <a:moveTo>
                  <a:pt x="0" y="0"/>
                </a:moveTo>
                <a:lnTo>
                  <a:pt x="5947318" y="0"/>
                </a:lnTo>
                <a:lnTo>
                  <a:pt x="5947318" y="7978110"/>
                </a:lnTo>
                <a:lnTo>
                  <a:pt x="0" y="7978110"/>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MX"/>
          </a:p>
        </p:txBody>
      </p:sp>
      <p:sp>
        <p:nvSpPr>
          <p:cNvPr id="5" name="TextBox 5"/>
          <p:cNvSpPr txBox="1"/>
          <p:nvPr/>
        </p:nvSpPr>
        <p:spPr>
          <a:xfrm>
            <a:off x="4792658" y="7433148"/>
            <a:ext cx="8005127" cy="598565"/>
          </a:xfrm>
          <a:prstGeom prst="rect">
            <a:avLst/>
          </a:prstGeom>
        </p:spPr>
        <p:txBody>
          <a:bodyPr lIns="0" tIns="0" rIns="0" bIns="0" rtlCol="0" anchor="t">
            <a:spAutoFit/>
          </a:bodyPr>
          <a:lstStyle/>
          <a:p>
            <a:pPr marL="0" lvl="0" indent="0" algn="ctr">
              <a:lnSpc>
                <a:spcPts val="4808"/>
              </a:lnSpc>
              <a:spcBef>
                <a:spcPct val="0"/>
              </a:spcBef>
            </a:pPr>
            <a:r>
              <a:rPr lang="en-US" sz="3434" spc="75">
                <a:solidFill>
                  <a:srgbClr val="152540"/>
                </a:solidFill>
                <a:latin typeface="Glacial Indifference"/>
                <a:ea typeface="Glacial Indifference"/>
                <a:cs typeface="Glacial Indifference"/>
                <a:sym typeface="Glacial Indifference"/>
              </a:rPr>
              <a:t>Realizado por Mario Estrada Dominguez</a:t>
            </a:r>
          </a:p>
        </p:txBody>
      </p:sp>
      <p:sp>
        <p:nvSpPr>
          <p:cNvPr id="6" name="TextBox 6"/>
          <p:cNvSpPr txBox="1"/>
          <p:nvPr/>
        </p:nvSpPr>
        <p:spPr>
          <a:xfrm>
            <a:off x="-173371" y="3750364"/>
            <a:ext cx="18634743" cy="3615690"/>
          </a:xfrm>
          <a:prstGeom prst="rect">
            <a:avLst/>
          </a:prstGeom>
        </p:spPr>
        <p:txBody>
          <a:bodyPr lIns="0" tIns="0" rIns="0" bIns="0" rtlCol="0" anchor="t">
            <a:spAutoFit/>
          </a:bodyPr>
          <a:lstStyle/>
          <a:p>
            <a:pPr algn="ctr">
              <a:lnSpc>
                <a:spcPts val="9659"/>
              </a:lnSpc>
            </a:pPr>
            <a:r>
              <a:rPr lang="en-US" sz="6899" b="1" spc="648">
                <a:solidFill>
                  <a:srgbClr val="152540"/>
                </a:solidFill>
                <a:latin typeface="Glacial Indifference Bold"/>
                <a:ea typeface="Glacial Indifference Bold"/>
                <a:cs typeface="Glacial Indifference Bold"/>
                <a:sym typeface="Glacial Indifference Bold"/>
              </a:rPr>
              <a:t>1.2.-EVOLUCIÓN HISTÓRICA DEL SISTEMA PRESUPUESTARIO </a:t>
            </a:r>
          </a:p>
          <a:p>
            <a:pPr algn="ctr">
              <a:lnSpc>
                <a:spcPts val="9659"/>
              </a:lnSpc>
            </a:pPr>
            <a:endParaRPr lang="en-US" sz="6899" b="1" spc="648">
              <a:solidFill>
                <a:srgbClr val="152540"/>
              </a:solidFill>
              <a:latin typeface="Glacial Indifference Bold"/>
              <a:ea typeface="Glacial Indifference Bold"/>
              <a:cs typeface="Glacial Indifference Bold"/>
              <a:sym typeface="Glacial Indifference Bold"/>
            </a:endParaRPr>
          </a:p>
        </p:txBody>
      </p:sp>
      <p:sp>
        <p:nvSpPr>
          <p:cNvPr id="7" name="TextBox 7"/>
          <p:cNvSpPr txBox="1"/>
          <p:nvPr/>
        </p:nvSpPr>
        <p:spPr>
          <a:xfrm>
            <a:off x="5490215" y="2797121"/>
            <a:ext cx="7307570" cy="1086593"/>
          </a:xfrm>
          <a:prstGeom prst="rect">
            <a:avLst/>
          </a:prstGeom>
        </p:spPr>
        <p:txBody>
          <a:bodyPr lIns="0" tIns="0" rIns="0" bIns="0" rtlCol="0" anchor="t">
            <a:spAutoFit/>
          </a:bodyPr>
          <a:lstStyle/>
          <a:p>
            <a:pPr marL="0" lvl="0" indent="0" algn="ctr">
              <a:lnSpc>
                <a:spcPts val="8884"/>
              </a:lnSpc>
              <a:spcBef>
                <a:spcPct val="0"/>
              </a:spcBef>
            </a:pPr>
            <a:r>
              <a:rPr lang="en-US" sz="6345" spc="596">
                <a:solidFill>
                  <a:srgbClr val="152540"/>
                </a:solidFill>
                <a:latin typeface="Glacial Indifference"/>
                <a:ea typeface="Glacial Indifference"/>
                <a:cs typeface="Glacial Indifference"/>
                <a:sym typeface="Glacial Indifference"/>
              </a:rPr>
              <a:t>UNIDAD 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DE8E4"/>
        </a:solidFill>
        <a:effectLst/>
      </p:bgPr>
    </p:bg>
    <p:spTree>
      <p:nvGrpSpPr>
        <p:cNvPr id="1" name=""/>
        <p:cNvGrpSpPr/>
        <p:nvPr/>
      </p:nvGrpSpPr>
      <p:grpSpPr>
        <a:xfrm>
          <a:off x="0" y="0"/>
          <a:ext cx="0" cy="0"/>
          <a:chOff x="0" y="0"/>
          <a:chExt cx="0" cy="0"/>
        </a:xfrm>
      </p:grpSpPr>
      <p:grpSp>
        <p:nvGrpSpPr>
          <p:cNvPr id="2" name="Group 2"/>
          <p:cNvGrpSpPr/>
          <p:nvPr/>
        </p:nvGrpSpPr>
        <p:grpSpPr>
          <a:xfrm>
            <a:off x="5796715" y="3183702"/>
            <a:ext cx="3347285" cy="936015"/>
            <a:chOff x="0" y="0"/>
            <a:chExt cx="1050903" cy="293868"/>
          </a:xfrm>
        </p:grpSpPr>
        <p:sp>
          <p:nvSpPr>
            <p:cNvPr id="3" name="Freeform 3"/>
            <p:cNvSpPr/>
            <p:nvPr/>
          </p:nvSpPr>
          <p:spPr>
            <a:xfrm>
              <a:off x="0" y="0"/>
              <a:ext cx="1050903" cy="293868"/>
            </a:xfrm>
            <a:custGeom>
              <a:avLst/>
              <a:gdLst/>
              <a:ahLst/>
              <a:cxnLst/>
              <a:rect l="l" t="t" r="r" b="b"/>
              <a:pathLst>
                <a:path w="1050903" h="293868">
                  <a:moveTo>
                    <a:pt x="146934" y="0"/>
                  </a:moveTo>
                  <a:lnTo>
                    <a:pt x="903969" y="0"/>
                  </a:lnTo>
                  <a:cubicBezTo>
                    <a:pt x="985118" y="0"/>
                    <a:pt x="1050903" y="65785"/>
                    <a:pt x="1050903" y="146934"/>
                  </a:cubicBezTo>
                  <a:lnTo>
                    <a:pt x="1050903" y="146934"/>
                  </a:lnTo>
                  <a:cubicBezTo>
                    <a:pt x="1050903" y="185903"/>
                    <a:pt x="1035422" y="223277"/>
                    <a:pt x="1007867" y="250832"/>
                  </a:cubicBezTo>
                  <a:cubicBezTo>
                    <a:pt x="980311" y="278388"/>
                    <a:pt x="942938" y="293868"/>
                    <a:pt x="903969" y="293868"/>
                  </a:cubicBezTo>
                  <a:lnTo>
                    <a:pt x="146934" y="293868"/>
                  </a:lnTo>
                  <a:cubicBezTo>
                    <a:pt x="65785" y="293868"/>
                    <a:pt x="0" y="228084"/>
                    <a:pt x="0" y="146934"/>
                  </a:cubicBezTo>
                  <a:lnTo>
                    <a:pt x="0" y="146934"/>
                  </a:lnTo>
                  <a:cubicBezTo>
                    <a:pt x="0" y="65785"/>
                    <a:pt x="65785" y="0"/>
                    <a:pt x="146934" y="0"/>
                  </a:cubicBezTo>
                  <a:close/>
                </a:path>
              </a:pathLst>
            </a:custGeom>
            <a:solidFill>
              <a:srgbClr val="000000"/>
            </a:solidFill>
            <a:ln cap="rnd">
              <a:noFill/>
              <a:prstDash val="solid"/>
              <a:round/>
            </a:ln>
          </p:spPr>
          <p:txBody>
            <a:bodyPr/>
            <a:lstStyle/>
            <a:p>
              <a:endParaRPr lang="es-MX"/>
            </a:p>
          </p:txBody>
        </p:sp>
        <p:sp>
          <p:nvSpPr>
            <p:cNvPr id="4" name="TextBox 4"/>
            <p:cNvSpPr txBox="1"/>
            <p:nvPr/>
          </p:nvSpPr>
          <p:spPr>
            <a:xfrm>
              <a:off x="0" y="-19050"/>
              <a:ext cx="1050903" cy="312918"/>
            </a:xfrm>
            <a:prstGeom prst="rect">
              <a:avLst/>
            </a:prstGeom>
          </p:spPr>
          <p:txBody>
            <a:bodyPr lIns="0" tIns="0" rIns="0" bIns="0" rtlCol="0" anchor="ctr"/>
            <a:lstStyle/>
            <a:p>
              <a:pPr marL="0" lvl="0" indent="0" algn="ctr">
                <a:lnSpc>
                  <a:spcPts val="2879"/>
                </a:lnSpc>
                <a:spcBef>
                  <a:spcPct val="0"/>
                </a:spcBef>
              </a:pPr>
              <a:r>
                <a:rPr lang="en-US" sz="2400" b="1" spc="-72">
                  <a:solidFill>
                    <a:srgbClr val="FFFFFF"/>
                  </a:solidFill>
                  <a:latin typeface="Poppins Bold"/>
                  <a:ea typeface="Poppins Bold"/>
                  <a:cs typeface="Poppins Bold"/>
                  <a:sym typeface="Poppins Bold"/>
                </a:rPr>
                <a:t>Racionalidad</a:t>
              </a:r>
            </a:p>
          </p:txBody>
        </p:sp>
      </p:grpSp>
      <p:grpSp>
        <p:nvGrpSpPr>
          <p:cNvPr id="5" name="Group 5"/>
          <p:cNvGrpSpPr/>
          <p:nvPr/>
        </p:nvGrpSpPr>
        <p:grpSpPr>
          <a:xfrm>
            <a:off x="5796715" y="7379991"/>
            <a:ext cx="3154307" cy="1080439"/>
            <a:chOff x="0" y="0"/>
            <a:chExt cx="990316" cy="339211"/>
          </a:xfrm>
        </p:grpSpPr>
        <p:sp>
          <p:nvSpPr>
            <p:cNvPr id="6" name="Freeform 6"/>
            <p:cNvSpPr/>
            <p:nvPr/>
          </p:nvSpPr>
          <p:spPr>
            <a:xfrm>
              <a:off x="0" y="0"/>
              <a:ext cx="990316" cy="339211"/>
            </a:xfrm>
            <a:custGeom>
              <a:avLst/>
              <a:gdLst/>
              <a:ahLst/>
              <a:cxnLst/>
              <a:rect l="l" t="t" r="r" b="b"/>
              <a:pathLst>
                <a:path w="990316" h="339211">
                  <a:moveTo>
                    <a:pt x="169606" y="0"/>
                  </a:moveTo>
                  <a:lnTo>
                    <a:pt x="820710" y="0"/>
                  </a:lnTo>
                  <a:cubicBezTo>
                    <a:pt x="914381" y="0"/>
                    <a:pt x="990316" y="75935"/>
                    <a:pt x="990316" y="169606"/>
                  </a:cubicBezTo>
                  <a:lnTo>
                    <a:pt x="990316" y="169606"/>
                  </a:lnTo>
                  <a:cubicBezTo>
                    <a:pt x="990316" y="263276"/>
                    <a:pt x="914381" y="339211"/>
                    <a:pt x="820710" y="339211"/>
                  </a:cubicBezTo>
                  <a:lnTo>
                    <a:pt x="169606" y="339211"/>
                  </a:lnTo>
                  <a:cubicBezTo>
                    <a:pt x="75935" y="339211"/>
                    <a:pt x="0" y="263276"/>
                    <a:pt x="0" y="169606"/>
                  </a:cubicBezTo>
                  <a:lnTo>
                    <a:pt x="0" y="169606"/>
                  </a:lnTo>
                  <a:cubicBezTo>
                    <a:pt x="0" y="75935"/>
                    <a:pt x="75935" y="0"/>
                    <a:pt x="169606" y="0"/>
                  </a:cubicBezTo>
                  <a:close/>
                </a:path>
              </a:pathLst>
            </a:custGeom>
            <a:solidFill>
              <a:srgbClr val="000000"/>
            </a:solidFill>
            <a:ln cap="rnd">
              <a:noFill/>
              <a:prstDash val="solid"/>
              <a:round/>
            </a:ln>
          </p:spPr>
          <p:txBody>
            <a:bodyPr/>
            <a:lstStyle/>
            <a:p>
              <a:endParaRPr lang="es-MX"/>
            </a:p>
          </p:txBody>
        </p:sp>
        <p:sp>
          <p:nvSpPr>
            <p:cNvPr id="7" name="TextBox 7"/>
            <p:cNvSpPr txBox="1"/>
            <p:nvPr/>
          </p:nvSpPr>
          <p:spPr>
            <a:xfrm>
              <a:off x="0" y="-28575"/>
              <a:ext cx="990316" cy="367786"/>
            </a:xfrm>
            <a:prstGeom prst="rect">
              <a:avLst/>
            </a:prstGeom>
          </p:spPr>
          <p:txBody>
            <a:bodyPr lIns="0" tIns="0" rIns="0" bIns="0" rtlCol="0" anchor="ctr"/>
            <a:lstStyle/>
            <a:p>
              <a:pPr marL="0" lvl="0" indent="0" algn="ctr">
                <a:lnSpc>
                  <a:spcPts val="3239"/>
                </a:lnSpc>
                <a:spcBef>
                  <a:spcPct val="0"/>
                </a:spcBef>
              </a:pPr>
              <a:r>
                <a:rPr lang="en-US" sz="2699" b="1" spc="-80">
                  <a:solidFill>
                    <a:srgbClr val="FFFFFF"/>
                  </a:solidFill>
                  <a:latin typeface="Poppins Bold"/>
                  <a:ea typeface="Poppins Bold"/>
                  <a:cs typeface="Poppins Bold"/>
                  <a:sym typeface="Poppins Bold"/>
                </a:rPr>
                <a:t>Niveles del Presupuesto</a:t>
              </a:r>
            </a:p>
          </p:txBody>
        </p:sp>
      </p:grpSp>
      <p:sp>
        <p:nvSpPr>
          <p:cNvPr id="8" name="Freeform 8"/>
          <p:cNvSpPr/>
          <p:nvPr/>
        </p:nvSpPr>
        <p:spPr>
          <a:xfrm>
            <a:off x="4702017" y="691239"/>
            <a:ext cx="1019973" cy="8904523"/>
          </a:xfrm>
          <a:custGeom>
            <a:avLst/>
            <a:gdLst/>
            <a:ahLst/>
            <a:cxnLst/>
            <a:rect l="l" t="t" r="r" b="b"/>
            <a:pathLst>
              <a:path w="1019973" h="8904523">
                <a:moveTo>
                  <a:pt x="0" y="0"/>
                </a:moveTo>
                <a:lnTo>
                  <a:pt x="1019973" y="0"/>
                </a:lnTo>
                <a:lnTo>
                  <a:pt x="1019973" y="8904522"/>
                </a:lnTo>
                <a:lnTo>
                  <a:pt x="0" y="89045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9" name="TextBox 9"/>
          <p:cNvSpPr txBox="1"/>
          <p:nvPr/>
        </p:nvSpPr>
        <p:spPr>
          <a:xfrm>
            <a:off x="514350" y="4641441"/>
            <a:ext cx="3920967" cy="1218564"/>
          </a:xfrm>
          <a:prstGeom prst="rect">
            <a:avLst/>
          </a:prstGeom>
        </p:spPr>
        <p:txBody>
          <a:bodyPr lIns="0" tIns="0" rIns="0" bIns="0" rtlCol="0" anchor="t">
            <a:spAutoFit/>
          </a:bodyPr>
          <a:lstStyle/>
          <a:p>
            <a:pPr algn="ctr">
              <a:lnSpc>
                <a:spcPts val="4760"/>
              </a:lnSpc>
              <a:spcBef>
                <a:spcPct val="0"/>
              </a:spcBef>
            </a:pPr>
            <a:r>
              <a:rPr lang="en-US" sz="3400">
                <a:solidFill>
                  <a:srgbClr val="000000"/>
                </a:solidFill>
                <a:latin typeface="Poppins ExtraBold"/>
                <a:ea typeface="Poppins ExtraBold"/>
                <a:cs typeface="Poppins ExtraBold"/>
                <a:sym typeface="Poppins ExtraBold"/>
              </a:rPr>
              <a:t>Presupuesto por programa</a:t>
            </a:r>
          </a:p>
        </p:txBody>
      </p:sp>
      <p:grpSp>
        <p:nvGrpSpPr>
          <p:cNvPr id="10" name="Group 10"/>
          <p:cNvGrpSpPr/>
          <p:nvPr/>
        </p:nvGrpSpPr>
        <p:grpSpPr>
          <a:xfrm>
            <a:off x="5942028" y="1053605"/>
            <a:ext cx="3154307" cy="1080439"/>
            <a:chOff x="0" y="0"/>
            <a:chExt cx="990316" cy="339211"/>
          </a:xfrm>
        </p:grpSpPr>
        <p:sp>
          <p:nvSpPr>
            <p:cNvPr id="11" name="Freeform 11"/>
            <p:cNvSpPr/>
            <p:nvPr/>
          </p:nvSpPr>
          <p:spPr>
            <a:xfrm>
              <a:off x="0" y="0"/>
              <a:ext cx="990316" cy="339211"/>
            </a:xfrm>
            <a:custGeom>
              <a:avLst/>
              <a:gdLst/>
              <a:ahLst/>
              <a:cxnLst/>
              <a:rect l="l" t="t" r="r" b="b"/>
              <a:pathLst>
                <a:path w="990316" h="339211">
                  <a:moveTo>
                    <a:pt x="169606" y="0"/>
                  </a:moveTo>
                  <a:lnTo>
                    <a:pt x="820710" y="0"/>
                  </a:lnTo>
                  <a:cubicBezTo>
                    <a:pt x="914381" y="0"/>
                    <a:pt x="990316" y="75935"/>
                    <a:pt x="990316" y="169606"/>
                  </a:cubicBezTo>
                  <a:lnTo>
                    <a:pt x="990316" y="169606"/>
                  </a:lnTo>
                  <a:cubicBezTo>
                    <a:pt x="990316" y="263276"/>
                    <a:pt x="914381" y="339211"/>
                    <a:pt x="820710" y="339211"/>
                  </a:cubicBezTo>
                  <a:lnTo>
                    <a:pt x="169606" y="339211"/>
                  </a:lnTo>
                  <a:cubicBezTo>
                    <a:pt x="75935" y="339211"/>
                    <a:pt x="0" y="263276"/>
                    <a:pt x="0" y="169606"/>
                  </a:cubicBezTo>
                  <a:lnTo>
                    <a:pt x="0" y="169606"/>
                  </a:lnTo>
                  <a:cubicBezTo>
                    <a:pt x="0" y="75935"/>
                    <a:pt x="75935" y="0"/>
                    <a:pt x="169606" y="0"/>
                  </a:cubicBezTo>
                  <a:close/>
                </a:path>
              </a:pathLst>
            </a:custGeom>
            <a:solidFill>
              <a:srgbClr val="000000"/>
            </a:solidFill>
            <a:ln cap="rnd">
              <a:noFill/>
              <a:prstDash val="solid"/>
              <a:round/>
            </a:ln>
          </p:spPr>
          <p:txBody>
            <a:bodyPr/>
            <a:lstStyle/>
            <a:p>
              <a:endParaRPr lang="es-MX"/>
            </a:p>
          </p:txBody>
        </p:sp>
        <p:sp>
          <p:nvSpPr>
            <p:cNvPr id="12" name="TextBox 12"/>
            <p:cNvSpPr txBox="1"/>
            <p:nvPr/>
          </p:nvSpPr>
          <p:spPr>
            <a:xfrm>
              <a:off x="0" y="-28575"/>
              <a:ext cx="990316" cy="367786"/>
            </a:xfrm>
            <a:prstGeom prst="rect">
              <a:avLst/>
            </a:prstGeom>
          </p:spPr>
          <p:txBody>
            <a:bodyPr lIns="0" tIns="0" rIns="0" bIns="0" rtlCol="0" anchor="ctr"/>
            <a:lstStyle/>
            <a:p>
              <a:pPr marL="0" lvl="0" indent="0" algn="ctr">
                <a:lnSpc>
                  <a:spcPts val="3239"/>
                </a:lnSpc>
                <a:spcBef>
                  <a:spcPct val="0"/>
                </a:spcBef>
              </a:pPr>
              <a:r>
                <a:rPr lang="en-US" sz="2699" b="1" spc="-80">
                  <a:solidFill>
                    <a:srgbClr val="FFFFFF"/>
                  </a:solidFill>
                  <a:latin typeface="Poppins Bold"/>
                  <a:ea typeface="Poppins Bold"/>
                  <a:cs typeface="Poppins Bold"/>
                  <a:sym typeface="Poppins Bold"/>
                </a:rPr>
                <a:t>Generalidades</a:t>
              </a:r>
            </a:p>
          </p:txBody>
        </p:sp>
      </p:grpSp>
      <p:sp>
        <p:nvSpPr>
          <p:cNvPr id="13" name="Freeform 13"/>
          <p:cNvSpPr/>
          <p:nvPr/>
        </p:nvSpPr>
        <p:spPr>
          <a:xfrm>
            <a:off x="9382085" y="754608"/>
            <a:ext cx="192257" cy="1678434"/>
          </a:xfrm>
          <a:custGeom>
            <a:avLst/>
            <a:gdLst/>
            <a:ahLst/>
            <a:cxnLst/>
            <a:rect l="l" t="t" r="r" b="b"/>
            <a:pathLst>
              <a:path w="192257" h="1678434">
                <a:moveTo>
                  <a:pt x="0" y="0"/>
                </a:moveTo>
                <a:lnTo>
                  <a:pt x="192257" y="0"/>
                </a:lnTo>
                <a:lnTo>
                  <a:pt x="192257" y="1678433"/>
                </a:lnTo>
                <a:lnTo>
                  <a:pt x="0" y="16784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14" name="Freeform 14"/>
          <p:cNvSpPr/>
          <p:nvPr/>
        </p:nvSpPr>
        <p:spPr>
          <a:xfrm>
            <a:off x="9382085" y="2715694"/>
            <a:ext cx="214432" cy="1872030"/>
          </a:xfrm>
          <a:custGeom>
            <a:avLst/>
            <a:gdLst/>
            <a:ahLst/>
            <a:cxnLst/>
            <a:rect l="l" t="t" r="r" b="b"/>
            <a:pathLst>
              <a:path w="214432" h="1872030">
                <a:moveTo>
                  <a:pt x="0" y="0"/>
                </a:moveTo>
                <a:lnTo>
                  <a:pt x="214433" y="0"/>
                </a:lnTo>
                <a:lnTo>
                  <a:pt x="214433" y="1872030"/>
                </a:lnTo>
                <a:lnTo>
                  <a:pt x="0" y="18720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15" name="Freeform 15"/>
          <p:cNvSpPr/>
          <p:nvPr/>
        </p:nvSpPr>
        <p:spPr>
          <a:xfrm>
            <a:off x="9382085" y="4873474"/>
            <a:ext cx="221963" cy="1937775"/>
          </a:xfrm>
          <a:custGeom>
            <a:avLst/>
            <a:gdLst/>
            <a:ahLst/>
            <a:cxnLst/>
            <a:rect l="l" t="t" r="r" b="b"/>
            <a:pathLst>
              <a:path w="221963" h="1937775">
                <a:moveTo>
                  <a:pt x="0" y="0"/>
                </a:moveTo>
                <a:lnTo>
                  <a:pt x="221964" y="0"/>
                </a:lnTo>
                <a:lnTo>
                  <a:pt x="221964" y="1937775"/>
                </a:lnTo>
                <a:lnTo>
                  <a:pt x="0" y="19377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grpSp>
        <p:nvGrpSpPr>
          <p:cNvPr id="16" name="Group 16"/>
          <p:cNvGrpSpPr/>
          <p:nvPr/>
        </p:nvGrpSpPr>
        <p:grpSpPr>
          <a:xfrm>
            <a:off x="9863213" y="2542748"/>
            <a:ext cx="6686087" cy="2272533"/>
            <a:chOff x="0" y="0"/>
            <a:chExt cx="8914782" cy="3030044"/>
          </a:xfrm>
        </p:grpSpPr>
        <p:sp>
          <p:nvSpPr>
            <p:cNvPr id="17" name="TextBox 17"/>
            <p:cNvSpPr txBox="1"/>
            <p:nvPr/>
          </p:nvSpPr>
          <p:spPr>
            <a:xfrm>
              <a:off x="0" y="389629"/>
              <a:ext cx="8914782" cy="2640415"/>
            </a:xfrm>
            <a:prstGeom prst="rect">
              <a:avLst/>
            </a:prstGeom>
          </p:spPr>
          <p:txBody>
            <a:bodyPr lIns="0" tIns="0" rIns="0" bIns="0" rtlCol="0" anchor="t">
              <a:spAutoFit/>
            </a:bodyPr>
            <a:lstStyle/>
            <a:p>
              <a:pPr marL="351644" lvl="1" indent="-175822" algn="just">
                <a:lnSpc>
                  <a:spcPts val="2280"/>
                </a:lnSpc>
                <a:buFont typeface="Arial"/>
                <a:buChar char="•"/>
              </a:pPr>
              <a:r>
                <a:rPr lang="en-US" sz="1628">
                  <a:solidFill>
                    <a:srgbClr val="000000"/>
                  </a:solidFill>
                  <a:latin typeface="Montserrat 2"/>
                  <a:ea typeface="Montserrat 2"/>
                  <a:cs typeface="Montserrat 2"/>
                  <a:sym typeface="Montserrat 2"/>
                </a:rPr>
                <a:t>Técnica: Uso óptimo de recursos físicos y humanos para obtener productos.</a:t>
              </a:r>
            </a:p>
            <a:p>
              <a:pPr marL="351644" lvl="1" indent="-175822" algn="just">
                <a:lnSpc>
                  <a:spcPts val="2280"/>
                </a:lnSpc>
                <a:buFont typeface="Arial"/>
                <a:buChar char="•"/>
              </a:pPr>
              <a:r>
                <a:rPr lang="en-US" sz="1628">
                  <a:solidFill>
                    <a:srgbClr val="000000"/>
                  </a:solidFill>
                  <a:latin typeface="Montserrat 2"/>
                  <a:ea typeface="Montserrat 2"/>
                  <a:cs typeface="Montserrat 2"/>
                  <a:sym typeface="Montserrat 2"/>
                </a:rPr>
                <a:t>Económica: Minimizar costos económicos, optimizando beneficios.</a:t>
              </a:r>
            </a:p>
            <a:p>
              <a:pPr marL="351644" lvl="1" indent="-175822" algn="just">
                <a:lnSpc>
                  <a:spcPts val="2280"/>
                </a:lnSpc>
                <a:buFont typeface="Arial"/>
                <a:buChar char="•"/>
              </a:pPr>
              <a:r>
                <a:rPr lang="en-US" sz="1628">
                  <a:solidFill>
                    <a:srgbClr val="000000"/>
                  </a:solidFill>
                  <a:latin typeface="Montserrat 2"/>
                  <a:ea typeface="Montserrat 2"/>
                  <a:cs typeface="Montserrat 2"/>
                  <a:sym typeface="Montserrat 2"/>
                </a:rPr>
                <a:t>Administrativa: Fijación de objetivos y necesidades con fases: planeación, organización, dirección, ejecución y control.</a:t>
              </a:r>
            </a:p>
            <a:p>
              <a:pPr algn="just">
                <a:lnSpc>
                  <a:spcPts val="2280"/>
                </a:lnSpc>
                <a:spcBef>
                  <a:spcPct val="0"/>
                </a:spcBef>
              </a:pPr>
              <a:endParaRPr lang="en-US" sz="1628">
                <a:solidFill>
                  <a:srgbClr val="000000"/>
                </a:solidFill>
                <a:latin typeface="Montserrat 2"/>
                <a:ea typeface="Montserrat 2"/>
                <a:cs typeface="Montserrat 2"/>
                <a:sym typeface="Montserrat 2"/>
              </a:endParaRPr>
            </a:p>
          </p:txBody>
        </p:sp>
        <p:sp>
          <p:nvSpPr>
            <p:cNvPr id="18" name="TextBox 18"/>
            <p:cNvSpPr txBox="1"/>
            <p:nvPr/>
          </p:nvSpPr>
          <p:spPr>
            <a:xfrm>
              <a:off x="0" y="-38100"/>
              <a:ext cx="8914782" cy="331466"/>
            </a:xfrm>
            <a:prstGeom prst="rect">
              <a:avLst/>
            </a:prstGeom>
          </p:spPr>
          <p:txBody>
            <a:bodyPr lIns="0" tIns="0" rIns="0" bIns="0" rtlCol="0" anchor="t">
              <a:spAutoFit/>
            </a:bodyPr>
            <a:lstStyle/>
            <a:p>
              <a:pPr algn="l">
                <a:lnSpc>
                  <a:spcPts val="2064"/>
                </a:lnSpc>
                <a:spcBef>
                  <a:spcPct val="0"/>
                </a:spcBef>
              </a:pPr>
              <a:endParaRPr/>
            </a:p>
          </p:txBody>
        </p:sp>
      </p:grpSp>
      <p:grpSp>
        <p:nvGrpSpPr>
          <p:cNvPr id="19" name="Group 19"/>
          <p:cNvGrpSpPr/>
          <p:nvPr/>
        </p:nvGrpSpPr>
        <p:grpSpPr>
          <a:xfrm>
            <a:off x="9857925" y="563575"/>
            <a:ext cx="6408576" cy="2124704"/>
            <a:chOff x="0" y="0"/>
            <a:chExt cx="8544768" cy="2832939"/>
          </a:xfrm>
        </p:grpSpPr>
        <p:sp>
          <p:nvSpPr>
            <p:cNvPr id="20" name="TextBox 20"/>
            <p:cNvSpPr txBox="1"/>
            <p:nvPr/>
          </p:nvSpPr>
          <p:spPr>
            <a:xfrm>
              <a:off x="0" y="498462"/>
              <a:ext cx="8544768" cy="2334477"/>
            </a:xfrm>
            <a:prstGeom prst="rect">
              <a:avLst/>
            </a:prstGeom>
          </p:spPr>
          <p:txBody>
            <a:bodyPr lIns="0" tIns="0" rIns="0" bIns="0" rtlCol="0" anchor="t">
              <a:spAutoFit/>
            </a:bodyPr>
            <a:lstStyle/>
            <a:p>
              <a:pPr marL="358902" lvl="1" indent="-179451" algn="just">
                <a:lnSpc>
                  <a:spcPts val="2327"/>
                </a:lnSpc>
                <a:buFont typeface="Arial"/>
                <a:buChar char="•"/>
              </a:pPr>
              <a:r>
                <a:rPr lang="en-US" sz="1662">
                  <a:solidFill>
                    <a:srgbClr val="000000"/>
                  </a:solidFill>
                  <a:latin typeface="Montserrat 2"/>
                  <a:ea typeface="Montserrat 2"/>
                  <a:cs typeface="Montserrat 2"/>
                  <a:sym typeface="Montserrat 2"/>
                </a:rPr>
                <a:t>Conjunto de técnicas y procedimientos organizados en programas.</a:t>
              </a:r>
            </a:p>
            <a:p>
              <a:pPr marL="358902" lvl="1" indent="-179451" algn="just">
                <a:lnSpc>
                  <a:spcPts val="2327"/>
                </a:lnSpc>
                <a:buFont typeface="Arial"/>
                <a:buChar char="•"/>
              </a:pPr>
              <a:r>
                <a:rPr lang="en-US" sz="1662">
                  <a:solidFill>
                    <a:srgbClr val="000000"/>
                  </a:solidFill>
                  <a:latin typeface="Montserrat 2"/>
                  <a:ea typeface="Montserrat 2"/>
                  <a:cs typeface="Montserrat 2"/>
                  <a:sym typeface="Montserrat 2"/>
                </a:rPr>
                <a:t>Permite racionalizar el gasto público.</a:t>
              </a:r>
            </a:p>
            <a:p>
              <a:pPr marL="358902" lvl="1" indent="-179451" algn="just">
                <a:lnSpc>
                  <a:spcPts val="2327"/>
                </a:lnSpc>
                <a:buFont typeface="Arial"/>
                <a:buChar char="•"/>
              </a:pPr>
              <a:r>
                <a:rPr lang="en-US" sz="1662">
                  <a:solidFill>
                    <a:srgbClr val="000000"/>
                  </a:solidFill>
                  <a:latin typeface="Montserrat 2"/>
                  <a:ea typeface="Montserrat 2"/>
                  <a:cs typeface="Montserrat 2"/>
                  <a:sym typeface="Montserrat 2"/>
                </a:rPr>
                <a:t>Atiende metas de corto plazo alineadas con objetivos de mediano y largo plazo.</a:t>
              </a:r>
            </a:p>
            <a:p>
              <a:pPr algn="just">
                <a:lnSpc>
                  <a:spcPts val="2327"/>
                </a:lnSpc>
                <a:spcBef>
                  <a:spcPct val="0"/>
                </a:spcBef>
              </a:pPr>
              <a:endParaRPr lang="en-US" sz="1662">
                <a:solidFill>
                  <a:srgbClr val="000000"/>
                </a:solidFill>
                <a:latin typeface="Montserrat 2"/>
                <a:ea typeface="Montserrat 2"/>
                <a:cs typeface="Montserrat 2"/>
                <a:sym typeface="Montserrat 2"/>
              </a:endParaRPr>
            </a:p>
          </p:txBody>
        </p:sp>
        <p:sp>
          <p:nvSpPr>
            <p:cNvPr id="21" name="TextBox 21"/>
            <p:cNvSpPr txBox="1"/>
            <p:nvPr/>
          </p:nvSpPr>
          <p:spPr>
            <a:xfrm>
              <a:off x="0" y="-57150"/>
              <a:ext cx="8544768" cy="425457"/>
            </a:xfrm>
            <a:prstGeom prst="rect">
              <a:avLst/>
            </a:prstGeom>
          </p:spPr>
          <p:txBody>
            <a:bodyPr lIns="0" tIns="0" rIns="0" bIns="0" rtlCol="0" anchor="t">
              <a:spAutoFit/>
            </a:bodyPr>
            <a:lstStyle/>
            <a:p>
              <a:pPr algn="just">
                <a:lnSpc>
                  <a:spcPts val="2624"/>
                </a:lnSpc>
                <a:spcBef>
                  <a:spcPct val="0"/>
                </a:spcBef>
              </a:pPr>
              <a:endParaRPr/>
            </a:p>
          </p:txBody>
        </p:sp>
      </p:grpSp>
      <p:sp>
        <p:nvSpPr>
          <p:cNvPr id="22" name="TextBox 22"/>
          <p:cNvSpPr txBox="1"/>
          <p:nvPr/>
        </p:nvSpPr>
        <p:spPr>
          <a:xfrm>
            <a:off x="9870749" y="4888783"/>
            <a:ext cx="6395753" cy="1758001"/>
          </a:xfrm>
          <a:prstGeom prst="rect">
            <a:avLst/>
          </a:prstGeom>
        </p:spPr>
        <p:txBody>
          <a:bodyPr lIns="0" tIns="0" rIns="0" bIns="0" rtlCol="0" anchor="t">
            <a:spAutoFit/>
          </a:bodyPr>
          <a:lstStyle/>
          <a:p>
            <a:pPr marL="358902" lvl="1" indent="-179451" algn="just">
              <a:lnSpc>
                <a:spcPts val="2327"/>
              </a:lnSpc>
              <a:buFont typeface="Arial"/>
              <a:buChar char="•"/>
            </a:pPr>
            <a:r>
              <a:rPr lang="en-US" sz="1662">
                <a:solidFill>
                  <a:srgbClr val="000000"/>
                </a:solidFill>
                <a:latin typeface="Montserrat 2"/>
                <a:ea typeface="Montserrat 2"/>
                <a:cs typeface="Montserrat 2"/>
                <a:sym typeface="Montserrat 2"/>
              </a:rPr>
              <a:t>Columna vertebral del presupuesto.</a:t>
            </a:r>
          </a:p>
          <a:p>
            <a:pPr marL="358902" lvl="1" indent="-179451" algn="just">
              <a:lnSpc>
                <a:spcPts val="2327"/>
              </a:lnSpc>
              <a:buFont typeface="Arial"/>
              <a:buChar char="•"/>
            </a:pPr>
            <a:r>
              <a:rPr lang="en-US" sz="1662">
                <a:solidFill>
                  <a:srgbClr val="000000"/>
                </a:solidFill>
                <a:latin typeface="Montserrat 2"/>
                <a:ea typeface="Montserrat 2"/>
                <a:cs typeface="Montserrat 2"/>
                <a:sym typeface="Montserrat 2"/>
              </a:rPr>
              <a:t>Clasifica fondos en categorías:</a:t>
            </a:r>
          </a:p>
          <a:p>
            <a:pPr marL="358902" lvl="1" indent="-179451" algn="just">
              <a:lnSpc>
                <a:spcPts val="2327"/>
              </a:lnSpc>
              <a:buFont typeface="Arial"/>
              <a:buChar char="•"/>
            </a:pPr>
            <a:r>
              <a:rPr lang="en-US" sz="1662">
                <a:solidFill>
                  <a:srgbClr val="000000"/>
                </a:solidFill>
                <a:latin typeface="Montserrat 2"/>
                <a:ea typeface="Montserrat 2"/>
                <a:cs typeface="Montserrat 2"/>
                <a:sym typeface="Montserrat 2"/>
              </a:rPr>
              <a:t>Administrativa: ¿Quién gasta? (ejecutores).</a:t>
            </a:r>
          </a:p>
          <a:p>
            <a:pPr marL="358902" lvl="1" indent="-179451" algn="just">
              <a:lnSpc>
                <a:spcPts val="2327"/>
              </a:lnSpc>
              <a:buFont typeface="Arial"/>
              <a:buChar char="•"/>
            </a:pPr>
            <a:r>
              <a:rPr lang="en-US" sz="1662">
                <a:solidFill>
                  <a:srgbClr val="000000"/>
                </a:solidFill>
                <a:latin typeface="Montserrat 2"/>
                <a:ea typeface="Montserrat 2"/>
                <a:cs typeface="Montserrat 2"/>
                <a:sym typeface="Montserrat 2"/>
              </a:rPr>
              <a:t>Programática: Acciones presupuestarias (¿qué se hace?).</a:t>
            </a:r>
          </a:p>
          <a:p>
            <a:pPr marL="358902" lvl="1" indent="-179451" algn="just">
              <a:lnSpc>
                <a:spcPts val="2327"/>
              </a:lnSpc>
              <a:buFont typeface="Arial"/>
              <a:buChar char="•"/>
            </a:pPr>
            <a:r>
              <a:rPr lang="en-US" sz="1662">
                <a:solidFill>
                  <a:srgbClr val="000000"/>
                </a:solidFill>
                <a:latin typeface="Montserrat 2"/>
                <a:ea typeface="Montserrat 2"/>
                <a:cs typeface="Montserrat 2"/>
                <a:sym typeface="Montserrat 2"/>
              </a:rPr>
              <a:t>Económica: ¿En qué se gasta? (bienes/servicios).</a:t>
            </a:r>
          </a:p>
          <a:p>
            <a:pPr algn="just">
              <a:lnSpc>
                <a:spcPts val="2327"/>
              </a:lnSpc>
              <a:spcBef>
                <a:spcPct val="0"/>
              </a:spcBef>
            </a:pPr>
            <a:endParaRPr lang="en-US" sz="1662">
              <a:solidFill>
                <a:srgbClr val="000000"/>
              </a:solidFill>
              <a:latin typeface="Montserrat 2"/>
              <a:ea typeface="Montserrat 2"/>
              <a:cs typeface="Montserrat 2"/>
              <a:sym typeface="Montserrat 2"/>
            </a:endParaRPr>
          </a:p>
        </p:txBody>
      </p:sp>
      <p:sp>
        <p:nvSpPr>
          <p:cNvPr id="23" name="Freeform 23"/>
          <p:cNvSpPr/>
          <p:nvPr/>
        </p:nvSpPr>
        <p:spPr>
          <a:xfrm>
            <a:off x="9382085" y="6984196"/>
            <a:ext cx="214432" cy="1872030"/>
          </a:xfrm>
          <a:custGeom>
            <a:avLst/>
            <a:gdLst/>
            <a:ahLst/>
            <a:cxnLst/>
            <a:rect l="l" t="t" r="r" b="b"/>
            <a:pathLst>
              <a:path w="214432" h="1872030">
                <a:moveTo>
                  <a:pt x="0" y="0"/>
                </a:moveTo>
                <a:lnTo>
                  <a:pt x="214433" y="0"/>
                </a:lnTo>
                <a:lnTo>
                  <a:pt x="214433" y="1872029"/>
                </a:lnTo>
                <a:lnTo>
                  <a:pt x="0" y="18720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grpSp>
        <p:nvGrpSpPr>
          <p:cNvPr id="24" name="Group 24"/>
          <p:cNvGrpSpPr/>
          <p:nvPr/>
        </p:nvGrpSpPr>
        <p:grpSpPr>
          <a:xfrm>
            <a:off x="9863213" y="6811249"/>
            <a:ext cx="6403288" cy="2272533"/>
            <a:chOff x="0" y="0"/>
            <a:chExt cx="8537718" cy="3030044"/>
          </a:xfrm>
        </p:grpSpPr>
        <p:sp>
          <p:nvSpPr>
            <p:cNvPr id="25" name="TextBox 25"/>
            <p:cNvSpPr txBox="1"/>
            <p:nvPr/>
          </p:nvSpPr>
          <p:spPr>
            <a:xfrm>
              <a:off x="0" y="389629"/>
              <a:ext cx="8537718" cy="2640415"/>
            </a:xfrm>
            <a:prstGeom prst="rect">
              <a:avLst/>
            </a:prstGeom>
          </p:spPr>
          <p:txBody>
            <a:bodyPr lIns="0" tIns="0" rIns="0" bIns="0" rtlCol="0" anchor="t">
              <a:spAutoFit/>
            </a:bodyPr>
            <a:lstStyle/>
            <a:p>
              <a:pPr marL="351644" lvl="1" indent="-175822" algn="just">
                <a:lnSpc>
                  <a:spcPts val="2280"/>
                </a:lnSpc>
                <a:buFont typeface="Arial"/>
                <a:buChar char="•"/>
              </a:pPr>
              <a:r>
                <a:rPr lang="en-US" sz="1628">
                  <a:solidFill>
                    <a:srgbClr val="000000"/>
                  </a:solidFill>
                  <a:latin typeface="Montserrat 2"/>
                  <a:ea typeface="Montserrat 2"/>
                  <a:cs typeface="Montserrat 2"/>
                  <a:sym typeface="Montserrat 2"/>
                </a:rPr>
                <a:t>Función: Propósitos generales (ej. docencia, investigación).</a:t>
              </a:r>
            </a:p>
            <a:p>
              <a:pPr marL="351644" lvl="1" indent="-175822" algn="just">
                <a:lnSpc>
                  <a:spcPts val="2280"/>
                </a:lnSpc>
                <a:buFont typeface="Arial"/>
                <a:buChar char="•"/>
              </a:pPr>
              <a:r>
                <a:rPr lang="en-US" sz="1628">
                  <a:solidFill>
                    <a:srgbClr val="000000"/>
                  </a:solidFill>
                  <a:latin typeface="Montserrat 2"/>
                  <a:ea typeface="Montserrat 2"/>
                  <a:cs typeface="Montserrat 2"/>
                  <a:sym typeface="Montserrat 2"/>
                </a:rPr>
                <a:t>Programa: Actividades homogéneas con metas y recursos.</a:t>
              </a:r>
            </a:p>
            <a:p>
              <a:pPr marL="351644" lvl="1" indent="-175822" algn="just">
                <a:lnSpc>
                  <a:spcPts val="2280"/>
                </a:lnSpc>
                <a:buFont typeface="Arial"/>
                <a:buChar char="•"/>
              </a:pPr>
              <a:r>
                <a:rPr lang="en-US" sz="1628">
                  <a:solidFill>
                    <a:srgbClr val="000000"/>
                  </a:solidFill>
                  <a:latin typeface="Montserrat 2"/>
                  <a:ea typeface="Montserrat 2"/>
                  <a:cs typeface="Montserrat 2"/>
                  <a:sym typeface="Montserrat 2"/>
                </a:rPr>
                <a:t>Subprograma: Desagregación del programa.</a:t>
              </a:r>
            </a:p>
            <a:p>
              <a:pPr marL="351644" lvl="1" indent="-175822" algn="just">
                <a:lnSpc>
                  <a:spcPts val="2280"/>
                </a:lnSpc>
                <a:buFont typeface="Arial"/>
                <a:buChar char="•"/>
              </a:pPr>
              <a:r>
                <a:rPr lang="en-US" sz="1628">
                  <a:solidFill>
                    <a:srgbClr val="000000"/>
                  </a:solidFill>
                  <a:latin typeface="Montserrat 2"/>
                  <a:ea typeface="Montserrat 2"/>
                  <a:cs typeface="Montserrat 2"/>
                  <a:sym typeface="Montserrat 2"/>
                </a:rPr>
                <a:t>Actividad: Acciones específicas para cumplir metas.</a:t>
              </a:r>
            </a:p>
            <a:p>
              <a:pPr algn="just">
                <a:lnSpc>
                  <a:spcPts val="2280"/>
                </a:lnSpc>
                <a:spcBef>
                  <a:spcPct val="0"/>
                </a:spcBef>
              </a:pPr>
              <a:endParaRPr lang="en-US" sz="1628">
                <a:solidFill>
                  <a:srgbClr val="000000"/>
                </a:solidFill>
                <a:latin typeface="Montserrat 2"/>
                <a:ea typeface="Montserrat 2"/>
                <a:cs typeface="Montserrat 2"/>
                <a:sym typeface="Montserrat 2"/>
              </a:endParaRPr>
            </a:p>
          </p:txBody>
        </p:sp>
        <p:sp>
          <p:nvSpPr>
            <p:cNvPr id="26" name="TextBox 26"/>
            <p:cNvSpPr txBox="1"/>
            <p:nvPr/>
          </p:nvSpPr>
          <p:spPr>
            <a:xfrm>
              <a:off x="0" y="-38100"/>
              <a:ext cx="8537718" cy="331466"/>
            </a:xfrm>
            <a:prstGeom prst="rect">
              <a:avLst/>
            </a:prstGeom>
          </p:spPr>
          <p:txBody>
            <a:bodyPr lIns="0" tIns="0" rIns="0" bIns="0" rtlCol="0" anchor="t">
              <a:spAutoFit/>
            </a:bodyPr>
            <a:lstStyle/>
            <a:p>
              <a:pPr algn="l">
                <a:lnSpc>
                  <a:spcPts val="2064"/>
                </a:lnSpc>
                <a:spcBef>
                  <a:spcPct val="0"/>
                </a:spcBef>
              </a:pPr>
              <a:endParaRPr/>
            </a:p>
          </p:txBody>
        </p:sp>
      </p:grpSp>
      <p:grpSp>
        <p:nvGrpSpPr>
          <p:cNvPr id="27" name="Group 27"/>
          <p:cNvGrpSpPr/>
          <p:nvPr/>
        </p:nvGrpSpPr>
        <p:grpSpPr>
          <a:xfrm>
            <a:off x="5721990" y="5319786"/>
            <a:ext cx="3154307" cy="1080439"/>
            <a:chOff x="0" y="0"/>
            <a:chExt cx="990316" cy="339211"/>
          </a:xfrm>
        </p:grpSpPr>
        <p:sp>
          <p:nvSpPr>
            <p:cNvPr id="28" name="Freeform 28"/>
            <p:cNvSpPr/>
            <p:nvPr/>
          </p:nvSpPr>
          <p:spPr>
            <a:xfrm>
              <a:off x="0" y="0"/>
              <a:ext cx="990316" cy="339211"/>
            </a:xfrm>
            <a:custGeom>
              <a:avLst/>
              <a:gdLst/>
              <a:ahLst/>
              <a:cxnLst/>
              <a:rect l="l" t="t" r="r" b="b"/>
              <a:pathLst>
                <a:path w="990316" h="339211">
                  <a:moveTo>
                    <a:pt x="169606" y="0"/>
                  </a:moveTo>
                  <a:lnTo>
                    <a:pt x="820710" y="0"/>
                  </a:lnTo>
                  <a:cubicBezTo>
                    <a:pt x="914381" y="0"/>
                    <a:pt x="990316" y="75935"/>
                    <a:pt x="990316" y="169606"/>
                  </a:cubicBezTo>
                  <a:lnTo>
                    <a:pt x="990316" y="169606"/>
                  </a:lnTo>
                  <a:cubicBezTo>
                    <a:pt x="990316" y="263276"/>
                    <a:pt x="914381" y="339211"/>
                    <a:pt x="820710" y="339211"/>
                  </a:cubicBezTo>
                  <a:lnTo>
                    <a:pt x="169606" y="339211"/>
                  </a:lnTo>
                  <a:cubicBezTo>
                    <a:pt x="75935" y="339211"/>
                    <a:pt x="0" y="263276"/>
                    <a:pt x="0" y="169606"/>
                  </a:cubicBezTo>
                  <a:lnTo>
                    <a:pt x="0" y="169606"/>
                  </a:lnTo>
                  <a:cubicBezTo>
                    <a:pt x="0" y="75935"/>
                    <a:pt x="75935" y="0"/>
                    <a:pt x="169606" y="0"/>
                  </a:cubicBezTo>
                  <a:close/>
                </a:path>
              </a:pathLst>
            </a:custGeom>
            <a:solidFill>
              <a:srgbClr val="000000"/>
            </a:solidFill>
            <a:ln cap="rnd">
              <a:noFill/>
              <a:prstDash val="solid"/>
              <a:round/>
            </a:ln>
          </p:spPr>
          <p:txBody>
            <a:bodyPr/>
            <a:lstStyle/>
            <a:p>
              <a:endParaRPr lang="es-MX"/>
            </a:p>
          </p:txBody>
        </p:sp>
        <p:sp>
          <p:nvSpPr>
            <p:cNvPr id="29" name="TextBox 29"/>
            <p:cNvSpPr txBox="1"/>
            <p:nvPr/>
          </p:nvSpPr>
          <p:spPr>
            <a:xfrm>
              <a:off x="0" y="-28575"/>
              <a:ext cx="990316" cy="367786"/>
            </a:xfrm>
            <a:prstGeom prst="rect">
              <a:avLst/>
            </a:prstGeom>
          </p:spPr>
          <p:txBody>
            <a:bodyPr lIns="0" tIns="0" rIns="0" bIns="0" rtlCol="0" anchor="ctr"/>
            <a:lstStyle/>
            <a:p>
              <a:pPr marL="0" lvl="0" indent="0" algn="ctr">
                <a:lnSpc>
                  <a:spcPts val="3239"/>
                </a:lnSpc>
                <a:spcBef>
                  <a:spcPct val="0"/>
                </a:spcBef>
              </a:pPr>
              <a:r>
                <a:rPr lang="en-US" sz="2699" b="1" spc="-80">
                  <a:solidFill>
                    <a:srgbClr val="FFFFFF"/>
                  </a:solidFill>
                  <a:latin typeface="Poppins Bold"/>
                  <a:ea typeface="Poppins Bold"/>
                  <a:cs typeface="Poppins Bold"/>
                  <a:sym typeface="Poppins Bold"/>
                </a:rPr>
                <a:t> Estructura programática</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DE8E4"/>
        </a:solidFill>
        <a:effectLst/>
      </p:bgPr>
    </p:bg>
    <p:spTree>
      <p:nvGrpSpPr>
        <p:cNvPr id="1" name=""/>
        <p:cNvGrpSpPr/>
        <p:nvPr/>
      </p:nvGrpSpPr>
      <p:grpSpPr>
        <a:xfrm>
          <a:off x="0" y="0"/>
          <a:ext cx="0" cy="0"/>
          <a:chOff x="0" y="0"/>
          <a:chExt cx="0" cy="0"/>
        </a:xfrm>
      </p:grpSpPr>
      <p:grpSp>
        <p:nvGrpSpPr>
          <p:cNvPr id="2" name="Group 2"/>
          <p:cNvGrpSpPr/>
          <p:nvPr/>
        </p:nvGrpSpPr>
        <p:grpSpPr>
          <a:xfrm>
            <a:off x="5878395" y="2422983"/>
            <a:ext cx="3347285" cy="936015"/>
            <a:chOff x="0" y="0"/>
            <a:chExt cx="1050903" cy="293868"/>
          </a:xfrm>
        </p:grpSpPr>
        <p:sp>
          <p:nvSpPr>
            <p:cNvPr id="3" name="Freeform 3"/>
            <p:cNvSpPr/>
            <p:nvPr/>
          </p:nvSpPr>
          <p:spPr>
            <a:xfrm>
              <a:off x="0" y="0"/>
              <a:ext cx="1050903" cy="293868"/>
            </a:xfrm>
            <a:custGeom>
              <a:avLst/>
              <a:gdLst/>
              <a:ahLst/>
              <a:cxnLst/>
              <a:rect l="l" t="t" r="r" b="b"/>
              <a:pathLst>
                <a:path w="1050903" h="293868">
                  <a:moveTo>
                    <a:pt x="146934" y="0"/>
                  </a:moveTo>
                  <a:lnTo>
                    <a:pt x="903969" y="0"/>
                  </a:lnTo>
                  <a:cubicBezTo>
                    <a:pt x="985118" y="0"/>
                    <a:pt x="1050903" y="65785"/>
                    <a:pt x="1050903" y="146934"/>
                  </a:cubicBezTo>
                  <a:lnTo>
                    <a:pt x="1050903" y="146934"/>
                  </a:lnTo>
                  <a:cubicBezTo>
                    <a:pt x="1050903" y="185903"/>
                    <a:pt x="1035422" y="223277"/>
                    <a:pt x="1007867" y="250832"/>
                  </a:cubicBezTo>
                  <a:cubicBezTo>
                    <a:pt x="980311" y="278388"/>
                    <a:pt x="942938" y="293868"/>
                    <a:pt x="903969" y="293868"/>
                  </a:cubicBezTo>
                  <a:lnTo>
                    <a:pt x="146934" y="293868"/>
                  </a:lnTo>
                  <a:cubicBezTo>
                    <a:pt x="65785" y="293868"/>
                    <a:pt x="0" y="228084"/>
                    <a:pt x="0" y="146934"/>
                  </a:cubicBezTo>
                  <a:lnTo>
                    <a:pt x="0" y="146934"/>
                  </a:lnTo>
                  <a:cubicBezTo>
                    <a:pt x="0" y="65785"/>
                    <a:pt x="65785" y="0"/>
                    <a:pt x="146934" y="0"/>
                  </a:cubicBezTo>
                  <a:close/>
                </a:path>
              </a:pathLst>
            </a:custGeom>
            <a:solidFill>
              <a:srgbClr val="000000"/>
            </a:solidFill>
            <a:ln cap="rnd">
              <a:noFill/>
              <a:prstDash val="solid"/>
              <a:round/>
            </a:ln>
          </p:spPr>
          <p:txBody>
            <a:bodyPr/>
            <a:lstStyle/>
            <a:p>
              <a:endParaRPr lang="es-MX"/>
            </a:p>
          </p:txBody>
        </p:sp>
        <p:sp>
          <p:nvSpPr>
            <p:cNvPr id="4" name="TextBox 4"/>
            <p:cNvSpPr txBox="1"/>
            <p:nvPr/>
          </p:nvSpPr>
          <p:spPr>
            <a:xfrm>
              <a:off x="0" y="-19050"/>
              <a:ext cx="1050903" cy="312918"/>
            </a:xfrm>
            <a:prstGeom prst="rect">
              <a:avLst/>
            </a:prstGeom>
          </p:spPr>
          <p:txBody>
            <a:bodyPr lIns="0" tIns="0" rIns="0" bIns="0" rtlCol="0" anchor="ctr"/>
            <a:lstStyle/>
            <a:p>
              <a:pPr marL="0" lvl="0" indent="0" algn="ctr">
                <a:lnSpc>
                  <a:spcPts val="2879"/>
                </a:lnSpc>
                <a:spcBef>
                  <a:spcPct val="0"/>
                </a:spcBef>
              </a:pPr>
              <a:r>
                <a:rPr lang="en-US" sz="2400" b="1" spc="-72">
                  <a:solidFill>
                    <a:srgbClr val="FFFFFF"/>
                  </a:solidFill>
                  <a:latin typeface="Poppins Bold"/>
                  <a:ea typeface="Poppins Bold"/>
                  <a:cs typeface="Poppins Bold"/>
                  <a:sym typeface="Poppins Bold"/>
                </a:rPr>
                <a:t>Características</a:t>
              </a:r>
            </a:p>
          </p:txBody>
        </p:sp>
      </p:grpSp>
      <p:grpSp>
        <p:nvGrpSpPr>
          <p:cNvPr id="5" name="Group 5"/>
          <p:cNvGrpSpPr/>
          <p:nvPr/>
        </p:nvGrpSpPr>
        <p:grpSpPr>
          <a:xfrm>
            <a:off x="5721990" y="6172261"/>
            <a:ext cx="3154307" cy="1080439"/>
            <a:chOff x="0" y="0"/>
            <a:chExt cx="990316" cy="339211"/>
          </a:xfrm>
        </p:grpSpPr>
        <p:sp>
          <p:nvSpPr>
            <p:cNvPr id="6" name="Freeform 6"/>
            <p:cNvSpPr/>
            <p:nvPr/>
          </p:nvSpPr>
          <p:spPr>
            <a:xfrm>
              <a:off x="0" y="0"/>
              <a:ext cx="990316" cy="339211"/>
            </a:xfrm>
            <a:custGeom>
              <a:avLst/>
              <a:gdLst/>
              <a:ahLst/>
              <a:cxnLst/>
              <a:rect l="l" t="t" r="r" b="b"/>
              <a:pathLst>
                <a:path w="990316" h="339211">
                  <a:moveTo>
                    <a:pt x="169606" y="0"/>
                  </a:moveTo>
                  <a:lnTo>
                    <a:pt x="820710" y="0"/>
                  </a:lnTo>
                  <a:cubicBezTo>
                    <a:pt x="914381" y="0"/>
                    <a:pt x="990316" y="75935"/>
                    <a:pt x="990316" y="169606"/>
                  </a:cubicBezTo>
                  <a:lnTo>
                    <a:pt x="990316" y="169606"/>
                  </a:lnTo>
                  <a:cubicBezTo>
                    <a:pt x="990316" y="263276"/>
                    <a:pt x="914381" y="339211"/>
                    <a:pt x="820710" y="339211"/>
                  </a:cubicBezTo>
                  <a:lnTo>
                    <a:pt x="169606" y="339211"/>
                  </a:lnTo>
                  <a:cubicBezTo>
                    <a:pt x="75935" y="339211"/>
                    <a:pt x="0" y="263276"/>
                    <a:pt x="0" y="169606"/>
                  </a:cubicBezTo>
                  <a:lnTo>
                    <a:pt x="0" y="169606"/>
                  </a:lnTo>
                  <a:cubicBezTo>
                    <a:pt x="0" y="75935"/>
                    <a:pt x="75935" y="0"/>
                    <a:pt x="169606" y="0"/>
                  </a:cubicBezTo>
                  <a:close/>
                </a:path>
              </a:pathLst>
            </a:custGeom>
            <a:solidFill>
              <a:srgbClr val="000000"/>
            </a:solidFill>
            <a:ln cap="rnd">
              <a:noFill/>
              <a:prstDash val="solid"/>
              <a:round/>
            </a:ln>
          </p:spPr>
          <p:txBody>
            <a:bodyPr/>
            <a:lstStyle/>
            <a:p>
              <a:endParaRPr lang="es-MX"/>
            </a:p>
          </p:txBody>
        </p:sp>
        <p:sp>
          <p:nvSpPr>
            <p:cNvPr id="7" name="TextBox 7"/>
            <p:cNvSpPr txBox="1"/>
            <p:nvPr/>
          </p:nvSpPr>
          <p:spPr>
            <a:xfrm>
              <a:off x="0" y="-28575"/>
              <a:ext cx="990316" cy="367786"/>
            </a:xfrm>
            <a:prstGeom prst="rect">
              <a:avLst/>
            </a:prstGeom>
          </p:spPr>
          <p:txBody>
            <a:bodyPr lIns="0" tIns="0" rIns="0" bIns="0" rtlCol="0" anchor="ctr"/>
            <a:lstStyle/>
            <a:p>
              <a:pPr marL="0" lvl="0" indent="0" algn="ctr">
                <a:lnSpc>
                  <a:spcPts val="3239"/>
                </a:lnSpc>
                <a:spcBef>
                  <a:spcPct val="0"/>
                </a:spcBef>
              </a:pPr>
              <a:r>
                <a:rPr lang="en-US" sz="2699" b="1" spc="-80">
                  <a:solidFill>
                    <a:srgbClr val="FFFFFF"/>
                  </a:solidFill>
                  <a:latin typeface="Poppins Bold"/>
                  <a:ea typeface="Poppins Bold"/>
                  <a:cs typeface="Poppins Bold"/>
                  <a:sym typeface="Poppins Bold"/>
                </a:rPr>
                <a:t>Clasificaciones</a:t>
              </a:r>
            </a:p>
          </p:txBody>
        </p:sp>
      </p:grpSp>
      <p:sp>
        <p:nvSpPr>
          <p:cNvPr id="8" name="Freeform 8"/>
          <p:cNvSpPr/>
          <p:nvPr/>
        </p:nvSpPr>
        <p:spPr>
          <a:xfrm>
            <a:off x="4702017" y="691239"/>
            <a:ext cx="1019973" cy="8904523"/>
          </a:xfrm>
          <a:custGeom>
            <a:avLst/>
            <a:gdLst/>
            <a:ahLst/>
            <a:cxnLst/>
            <a:rect l="l" t="t" r="r" b="b"/>
            <a:pathLst>
              <a:path w="1019973" h="8904523">
                <a:moveTo>
                  <a:pt x="0" y="0"/>
                </a:moveTo>
                <a:lnTo>
                  <a:pt x="1019973" y="0"/>
                </a:lnTo>
                <a:lnTo>
                  <a:pt x="1019973" y="8904522"/>
                </a:lnTo>
                <a:lnTo>
                  <a:pt x="0" y="89045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9" name="TextBox 9"/>
          <p:cNvSpPr txBox="1"/>
          <p:nvPr/>
        </p:nvSpPr>
        <p:spPr>
          <a:xfrm>
            <a:off x="514350" y="4641441"/>
            <a:ext cx="3920967" cy="1218564"/>
          </a:xfrm>
          <a:prstGeom prst="rect">
            <a:avLst/>
          </a:prstGeom>
        </p:spPr>
        <p:txBody>
          <a:bodyPr lIns="0" tIns="0" rIns="0" bIns="0" rtlCol="0" anchor="t">
            <a:spAutoFit/>
          </a:bodyPr>
          <a:lstStyle/>
          <a:p>
            <a:pPr algn="ctr">
              <a:lnSpc>
                <a:spcPts val="4760"/>
              </a:lnSpc>
              <a:spcBef>
                <a:spcPct val="0"/>
              </a:spcBef>
            </a:pPr>
            <a:r>
              <a:rPr lang="en-US" sz="3400">
                <a:solidFill>
                  <a:srgbClr val="000000"/>
                </a:solidFill>
                <a:latin typeface="Poppins ExtraBold"/>
                <a:ea typeface="Poppins ExtraBold"/>
                <a:cs typeface="Poppins ExtraBold"/>
                <a:sym typeface="Poppins ExtraBold"/>
              </a:rPr>
              <a:t>Presupuesto por programa</a:t>
            </a:r>
          </a:p>
        </p:txBody>
      </p:sp>
      <p:grpSp>
        <p:nvGrpSpPr>
          <p:cNvPr id="10" name="Group 10"/>
          <p:cNvGrpSpPr/>
          <p:nvPr/>
        </p:nvGrpSpPr>
        <p:grpSpPr>
          <a:xfrm>
            <a:off x="5893204" y="691239"/>
            <a:ext cx="3154307" cy="849040"/>
            <a:chOff x="0" y="0"/>
            <a:chExt cx="990316" cy="266562"/>
          </a:xfrm>
        </p:grpSpPr>
        <p:sp>
          <p:nvSpPr>
            <p:cNvPr id="11" name="Freeform 11"/>
            <p:cNvSpPr/>
            <p:nvPr/>
          </p:nvSpPr>
          <p:spPr>
            <a:xfrm>
              <a:off x="0" y="0"/>
              <a:ext cx="990316" cy="266562"/>
            </a:xfrm>
            <a:custGeom>
              <a:avLst/>
              <a:gdLst/>
              <a:ahLst/>
              <a:cxnLst/>
              <a:rect l="l" t="t" r="r" b="b"/>
              <a:pathLst>
                <a:path w="990316" h="266562">
                  <a:moveTo>
                    <a:pt x="133281" y="0"/>
                  </a:moveTo>
                  <a:lnTo>
                    <a:pt x="857035" y="0"/>
                  </a:lnTo>
                  <a:cubicBezTo>
                    <a:pt x="892383" y="0"/>
                    <a:pt x="926284" y="14042"/>
                    <a:pt x="951279" y="39037"/>
                  </a:cubicBezTo>
                  <a:cubicBezTo>
                    <a:pt x="976274" y="64032"/>
                    <a:pt x="990316" y="97933"/>
                    <a:pt x="990316" y="133281"/>
                  </a:cubicBezTo>
                  <a:lnTo>
                    <a:pt x="990316" y="133281"/>
                  </a:lnTo>
                  <a:cubicBezTo>
                    <a:pt x="990316" y="206890"/>
                    <a:pt x="930644" y="266562"/>
                    <a:pt x="857035" y="266562"/>
                  </a:cubicBezTo>
                  <a:lnTo>
                    <a:pt x="133281" y="266562"/>
                  </a:lnTo>
                  <a:cubicBezTo>
                    <a:pt x="59672" y="266562"/>
                    <a:pt x="0" y="206890"/>
                    <a:pt x="0" y="133281"/>
                  </a:cubicBezTo>
                  <a:lnTo>
                    <a:pt x="0" y="133281"/>
                  </a:lnTo>
                  <a:cubicBezTo>
                    <a:pt x="0" y="59672"/>
                    <a:pt x="59672" y="0"/>
                    <a:pt x="133281" y="0"/>
                  </a:cubicBezTo>
                  <a:close/>
                </a:path>
              </a:pathLst>
            </a:custGeom>
            <a:solidFill>
              <a:srgbClr val="000000"/>
            </a:solidFill>
            <a:ln cap="rnd">
              <a:noFill/>
              <a:prstDash val="solid"/>
              <a:round/>
            </a:ln>
          </p:spPr>
          <p:txBody>
            <a:bodyPr/>
            <a:lstStyle/>
            <a:p>
              <a:endParaRPr lang="es-MX"/>
            </a:p>
          </p:txBody>
        </p:sp>
        <p:sp>
          <p:nvSpPr>
            <p:cNvPr id="12" name="TextBox 12"/>
            <p:cNvSpPr txBox="1"/>
            <p:nvPr/>
          </p:nvSpPr>
          <p:spPr>
            <a:xfrm>
              <a:off x="0" y="-28575"/>
              <a:ext cx="990316" cy="295137"/>
            </a:xfrm>
            <a:prstGeom prst="rect">
              <a:avLst/>
            </a:prstGeom>
          </p:spPr>
          <p:txBody>
            <a:bodyPr lIns="0" tIns="0" rIns="0" bIns="0" rtlCol="0" anchor="ctr"/>
            <a:lstStyle/>
            <a:p>
              <a:pPr marL="0" lvl="0" indent="0" algn="ctr">
                <a:lnSpc>
                  <a:spcPts val="3239"/>
                </a:lnSpc>
                <a:spcBef>
                  <a:spcPct val="0"/>
                </a:spcBef>
              </a:pPr>
              <a:r>
                <a:rPr lang="en-US" sz="2699" b="1" spc="-80">
                  <a:solidFill>
                    <a:srgbClr val="FFFFFF"/>
                  </a:solidFill>
                  <a:latin typeface="Poppins Bold"/>
                  <a:ea typeface="Poppins Bold"/>
                  <a:cs typeface="Poppins Bold"/>
                  <a:sym typeface="Poppins Bold"/>
                </a:rPr>
                <a:t>Elementos</a:t>
              </a:r>
            </a:p>
          </p:txBody>
        </p:sp>
      </p:grpSp>
      <p:sp>
        <p:nvSpPr>
          <p:cNvPr id="13" name="Freeform 13"/>
          <p:cNvSpPr/>
          <p:nvPr/>
        </p:nvSpPr>
        <p:spPr>
          <a:xfrm>
            <a:off x="9382085" y="276542"/>
            <a:ext cx="192257" cy="1678434"/>
          </a:xfrm>
          <a:custGeom>
            <a:avLst/>
            <a:gdLst/>
            <a:ahLst/>
            <a:cxnLst/>
            <a:rect l="l" t="t" r="r" b="b"/>
            <a:pathLst>
              <a:path w="192257" h="1678434">
                <a:moveTo>
                  <a:pt x="0" y="0"/>
                </a:moveTo>
                <a:lnTo>
                  <a:pt x="192257" y="0"/>
                </a:lnTo>
                <a:lnTo>
                  <a:pt x="192257" y="1678433"/>
                </a:lnTo>
                <a:lnTo>
                  <a:pt x="0" y="16784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14" name="Freeform 14"/>
          <p:cNvSpPr/>
          <p:nvPr/>
        </p:nvSpPr>
        <p:spPr>
          <a:xfrm>
            <a:off x="9382085" y="1954975"/>
            <a:ext cx="214432" cy="1872030"/>
          </a:xfrm>
          <a:custGeom>
            <a:avLst/>
            <a:gdLst/>
            <a:ahLst/>
            <a:cxnLst/>
            <a:rect l="l" t="t" r="r" b="b"/>
            <a:pathLst>
              <a:path w="214432" h="1872030">
                <a:moveTo>
                  <a:pt x="0" y="0"/>
                </a:moveTo>
                <a:lnTo>
                  <a:pt x="214433" y="0"/>
                </a:lnTo>
                <a:lnTo>
                  <a:pt x="214433" y="1872030"/>
                </a:lnTo>
                <a:lnTo>
                  <a:pt x="0" y="18720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15" name="Freeform 15"/>
          <p:cNvSpPr/>
          <p:nvPr/>
        </p:nvSpPr>
        <p:spPr>
          <a:xfrm>
            <a:off x="9382085" y="3827005"/>
            <a:ext cx="221963" cy="1937775"/>
          </a:xfrm>
          <a:custGeom>
            <a:avLst/>
            <a:gdLst/>
            <a:ahLst/>
            <a:cxnLst/>
            <a:rect l="l" t="t" r="r" b="b"/>
            <a:pathLst>
              <a:path w="221963" h="1937775">
                <a:moveTo>
                  <a:pt x="0" y="0"/>
                </a:moveTo>
                <a:lnTo>
                  <a:pt x="221964" y="0"/>
                </a:lnTo>
                <a:lnTo>
                  <a:pt x="221964" y="1937775"/>
                </a:lnTo>
                <a:lnTo>
                  <a:pt x="0" y="19377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grpSp>
        <p:nvGrpSpPr>
          <p:cNvPr id="16" name="Group 16"/>
          <p:cNvGrpSpPr/>
          <p:nvPr/>
        </p:nvGrpSpPr>
        <p:grpSpPr>
          <a:xfrm>
            <a:off x="9907717" y="2183349"/>
            <a:ext cx="6403288" cy="1415283"/>
            <a:chOff x="0" y="0"/>
            <a:chExt cx="8537718" cy="1887044"/>
          </a:xfrm>
        </p:grpSpPr>
        <p:sp>
          <p:nvSpPr>
            <p:cNvPr id="17" name="TextBox 17"/>
            <p:cNvSpPr txBox="1"/>
            <p:nvPr/>
          </p:nvSpPr>
          <p:spPr>
            <a:xfrm>
              <a:off x="0" y="389629"/>
              <a:ext cx="8537718" cy="1497415"/>
            </a:xfrm>
            <a:prstGeom prst="rect">
              <a:avLst/>
            </a:prstGeom>
          </p:spPr>
          <p:txBody>
            <a:bodyPr lIns="0" tIns="0" rIns="0" bIns="0" rtlCol="0" anchor="t">
              <a:spAutoFit/>
            </a:bodyPr>
            <a:lstStyle/>
            <a:p>
              <a:pPr marL="351644" lvl="1" indent="-175822" algn="just">
                <a:lnSpc>
                  <a:spcPts val="2280"/>
                </a:lnSpc>
                <a:buFont typeface="Arial"/>
                <a:buChar char="•"/>
              </a:pPr>
              <a:r>
                <a:rPr lang="en-US" sz="1628">
                  <a:solidFill>
                    <a:srgbClr val="000000"/>
                  </a:solidFill>
                  <a:latin typeface="Montserrat 2"/>
                  <a:ea typeface="Montserrat 2"/>
                  <a:cs typeface="Montserrat 2"/>
                  <a:sym typeface="Montserrat 2"/>
                </a:rPr>
                <a:t>Basado en programas con objetivos y metas claras.</a:t>
              </a:r>
            </a:p>
            <a:p>
              <a:pPr marL="351644" lvl="1" indent="-175822" algn="just">
                <a:lnSpc>
                  <a:spcPts val="2280"/>
                </a:lnSpc>
                <a:buFont typeface="Arial"/>
                <a:buChar char="•"/>
              </a:pPr>
              <a:r>
                <a:rPr lang="en-US" sz="1628">
                  <a:solidFill>
                    <a:srgbClr val="000000"/>
                  </a:solidFill>
                  <a:latin typeface="Montserrat 2"/>
                  <a:ea typeface="Montserrat 2"/>
                  <a:cs typeface="Montserrat 2"/>
                  <a:sym typeface="Montserrat 2"/>
                </a:rPr>
                <a:t>Determina recursos financieros para cada programa.</a:t>
              </a:r>
            </a:p>
            <a:p>
              <a:pPr marL="351644" lvl="1" indent="-175822" algn="just">
                <a:lnSpc>
                  <a:spcPts val="2280"/>
                </a:lnSpc>
                <a:buFont typeface="Arial"/>
                <a:buChar char="•"/>
              </a:pPr>
              <a:r>
                <a:rPr lang="en-US" sz="1628">
                  <a:solidFill>
                    <a:srgbClr val="000000"/>
                  </a:solidFill>
                  <a:latin typeface="Montserrat 2"/>
                  <a:ea typeface="Montserrat 2"/>
                  <a:cs typeface="Montserrat 2"/>
                  <a:sym typeface="Montserrat 2"/>
                </a:rPr>
                <a:t>Usa indicadores de medida para evaluar resultados.</a:t>
              </a:r>
            </a:p>
            <a:p>
              <a:pPr algn="just">
                <a:lnSpc>
                  <a:spcPts val="2280"/>
                </a:lnSpc>
                <a:spcBef>
                  <a:spcPct val="0"/>
                </a:spcBef>
              </a:pPr>
              <a:endParaRPr lang="en-US" sz="1628">
                <a:solidFill>
                  <a:srgbClr val="000000"/>
                </a:solidFill>
                <a:latin typeface="Montserrat 2"/>
                <a:ea typeface="Montserrat 2"/>
                <a:cs typeface="Montserrat 2"/>
                <a:sym typeface="Montserrat 2"/>
              </a:endParaRPr>
            </a:p>
          </p:txBody>
        </p:sp>
        <p:sp>
          <p:nvSpPr>
            <p:cNvPr id="18" name="TextBox 18"/>
            <p:cNvSpPr txBox="1"/>
            <p:nvPr/>
          </p:nvSpPr>
          <p:spPr>
            <a:xfrm>
              <a:off x="0" y="-38100"/>
              <a:ext cx="8537718" cy="331466"/>
            </a:xfrm>
            <a:prstGeom prst="rect">
              <a:avLst/>
            </a:prstGeom>
          </p:spPr>
          <p:txBody>
            <a:bodyPr lIns="0" tIns="0" rIns="0" bIns="0" rtlCol="0" anchor="t">
              <a:spAutoFit/>
            </a:bodyPr>
            <a:lstStyle/>
            <a:p>
              <a:pPr algn="l">
                <a:lnSpc>
                  <a:spcPts val="2064"/>
                </a:lnSpc>
                <a:spcBef>
                  <a:spcPct val="0"/>
                </a:spcBef>
              </a:pPr>
              <a:endParaRPr/>
            </a:p>
          </p:txBody>
        </p:sp>
      </p:grpSp>
      <p:grpSp>
        <p:nvGrpSpPr>
          <p:cNvPr id="19" name="Group 19"/>
          <p:cNvGrpSpPr/>
          <p:nvPr/>
        </p:nvGrpSpPr>
        <p:grpSpPr>
          <a:xfrm>
            <a:off x="9907717" y="0"/>
            <a:ext cx="6672967" cy="1829429"/>
            <a:chOff x="0" y="0"/>
            <a:chExt cx="8897289" cy="2439239"/>
          </a:xfrm>
        </p:grpSpPr>
        <p:sp>
          <p:nvSpPr>
            <p:cNvPr id="20" name="TextBox 20"/>
            <p:cNvSpPr txBox="1"/>
            <p:nvPr/>
          </p:nvSpPr>
          <p:spPr>
            <a:xfrm>
              <a:off x="0" y="498462"/>
              <a:ext cx="8897289" cy="1940777"/>
            </a:xfrm>
            <a:prstGeom prst="rect">
              <a:avLst/>
            </a:prstGeom>
          </p:spPr>
          <p:txBody>
            <a:bodyPr lIns="0" tIns="0" rIns="0" bIns="0" rtlCol="0" anchor="t">
              <a:spAutoFit/>
            </a:bodyPr>
            <a:lstStyle/>
            <a:p>
              <a:pPr marL="358902" lvl="1" indent="-179451" algn="just">
                <a:lnSpc>
                  <a:spcPts val="2327"/>
                </a:lnSpc>
                <a:buFont typeface="Arial"/>
                <a:buChar char="•"/>
              </a:pPr>
              <a:r>
                <a:rPr lang="en-US" sz="1662">
                  <a:solidFill>
                    <a:srgbClr val="000000"/>
                  </a:solidFill>
                  <a:latin typeface="Montserrat 2"/>
                  <a:ea typeface="Montserrat 2"/>
                  <a:cs typeface="Montserrat 2"/>
                  <a:sym typeface="Montserrat 2"/>
                </a:rPr>
                <a:t>Objetivo: Qué se quiere lograr.</a:t>
              </a:r>
            </a:p>
            <a:p>
              <a:pPr marL="358902" lvl="1" indent="-179451" algn="just">
                <a:lnSpc>
                  <a:spcPts val="2327"/>
                </a:lnSpc>
                <a:buFont typeface="Arial"/>
                <a:buChar char="•"/>
              </a:pPr>
              <a:r>
                <a:rPr lang="en-US" sz="1662">
                  <a:solidFill>
                    <a:srgbClr val="000000"/>
                  </a:solidFill>
                  <a:latin typeface="Montserrat 2"/>
                  <a:ea typeface="Montserrat 2"/>
                  <a:cs typeface="Montserrat 2"/>
                  <a:sym typeface="Montserrat 2"/>
                </a:rPr>
                <a:t>Meta: Cuantificación del objetivo.</a:t>
              </a:r>
            </a:p>
            <a:p>
              <a:pPr marL="358902" lvl="1" indent="-179451" algn="just">
                <a:lnSpc>
                  <a:spcPts val="2327"/>
                </a:lnSpc>
                <a:buFont typeface="Arial"/>
                <a:buChar char="•"/>
              </a:pPr>
              <a:r>
                <a:rPr lang="en-US" sz="1662">
                  <a:solidFill>
                    <a:srgbClr val="000000"/>
                  </a:solidFill>
                  <a:latin typeface="Montserrat 2"/>
                  <a:ea typeface="Montserrat 2"/>
                  <a:cs typeface="Montserrat 2"/>
                  <a:sym typeface="Montserrat 2"/>
                </a:rPr>
                <a:t>Recursos: Insumos financieros, materiales y humanos.</a:t>
              </a:r>
            </a:p>
            <a:p>
              <a:pPr marL="358902" lvl="1" indent="-179451" algn="just">
                <a:lnSpc>
                  <a:spcPts val="2327"/>
                </a:lnSpc>
                <a:buFont typeface="Arial"/>
                <a:buChar char="•"/>
              </a:pPr>
              <a:r>
                <a:rPr lang="en-US" sz="1662">
                  <a:solidFill>
                    <a:srgbClr val="000000"/>
                  </a:solidFill>
                  <a:latin typeface="Montserrat 2"/>
                  <a:ea typeface="Montserrat 2"/>
                  <a:cs typeface="Montserrat 2"/>
                  <a:sym typeface="Montserrat 2"/>
                </a:rPr>
                <a:t>Unidad ejecutora: Responsable del cumplimiento.</a:t>
              </a:r>
            </a:p>
            <a:p>
              <a:pPr algn="just">
                <a:lnSpc>
                  <a:spcPts val="2327"/>
                </a:lnSpc>
                <a:spcBef>
                  <a:spcPct val="0"/>
                </a:spcBef>
              </a:pPr>
              <a:endParaRPr lang="en-US" sz="1662">
                <a:solidFill>
                  <a:srgbClr val="000000"/>
                </a:solidFill>
                <a:latin typeface="Montserrat 2"/>
                <a:ea typeface="Montserrat 2"/>
                <a:cs typeface="Montserrat 2"/>
                <a:sym typeface="Montserrat 2"/>
              </a:endParaRPr>
            </a:p>
          </p:txBody>
        </p:sp>
        <p:sp>
          <p:nvSpPr>
            <p:cNvPr id="21" name="TextBox 21"/>
            <p:cNvSpPr txBox="1"/>
            <p:nvPr/>
          </p:nvSpPr>
          <p:spPr>
            <a:xfrm>
              <a:off x="0" y="-57150"/>
              <a:ext cx="8897289" cy="425457"/>
            </a:xfrm>
            <a:prstGeom prst="rect">
              <a:avLst/>
            </a:prstGeom>
          </p:spPr>
          <p:txBody>
            <a:bodyPr lIns="0" tIns="0" rIns="0" bIns="0" rtlCol="0" anchor="t">
              <a:spAutoFit/>
            </a:bodyPr>
            <a:lstStyle/>
            <a:p>
              <a:pPr algn="just">
                <a:lnSpc>
                  <a:spcPts val="2624"/>
                </a:lnSpc>
                <a:spcBef>
                  <a:spcPct val="0"/>
                </a:spcBef>
              </a:pPr>
              <a:endParaRPr/>
            </a:p>
          </p:txBody>
        </p:sp>
      </p:grpSp>
      <p:sp>
        <p:nvSpPr>
          <p:cNvPr id="22" name="TextBox 22"/>
          <p:cNvSpPr txBox="1"/>
          <p:nvPr/>
        </p:nvSpPr>
        <p:spPr>
          <a:xfrm>
            <a:off x="9775499" y="4000566"/>
            <a:ext cx="7388551" cy="1462726"/>
          </a:xfrm>
          <a:prstGeom prst="rect">
            <a:avLst/>
          </a:prstGeom>
        </p:spPr>
        <p:txBody>
          <a:bodyPr lIns="0" tIns="0" rIns="0" bIns="0" rtlCol="0" anchor="t">
            <a:spAutoFit/>
          </a:bodyPr>
          <a:lstStyle/>
          <a:p>
            <a:pPr marL="358902" lvl="1" indent="-179451" algn="just">
              <a:lnSpc>
                <a:spcPts val="2327"/>
              </a:lnSpc>
              <a:buFont typeface="Arial"/>
              <a:buChar char="•"/>
            </a:pPr>
            <a:r>
              <a:rPr lang="en-US" sz="1662">
                <a:solidFill>
                  <a:srgbClr val="000000"/>
                </a:solidFill>
                <a:latin typeface="Montserrat 2"/>
                <a:ea typeface="Montserrat 2"/>
                <a:cs typeface="Montserrat 2"/>
                <a:sym typeface="Montserrat 2"/>
              </a:rPr>
              <a:t>Programación: Formulación, asignación de recursos, aprobación.</a:t>
            </a:r>
          </a:p>
          <a:p>
            <a:pPr marL="358902" lvl="1" indent="-179451" algn="just">
              <a:lnSpc>
                <a:spcPts val="2327"/>
              </a:lnSpc>
              <a:buFont typeface="Arial"/>
              <a:buChar char="•"/>
            </a:pPr>
            <a:r>
              <a:rPr lang="en-US" sz="1662">
                <a:solidFill>
                  <a:srgbClr val="000000"/>
                </a:solidFill>
                <a:latin typeface="Montserrat 2"/>
                <a:ea typeface="Montserrat 2"/>
                <a:cs typeface="Montserrat 2"/>
                <a:sym typeface="Montserrat 2"/>
              </a:rPr>
              <a:t>Ejecución: Operaciones financieras que concretan metas.</a:t>
            </a:r>
          </a:p>
          <a:p>
            <a:pPr marL="358902" lvl="1" indent="-179451" algn="just">
              <a:lnSpc>
                <a:spcPts val="2327"/>
              </a:lnSpc>
              <a:buFont typeface="Arial"/>
              <a:buChar char="•"/>
            </a:pPr>
            <a:r>
              <a:rPr lang="en-US" sz="1662">
                <a:solidFill>
                  <a:srgbClr val="000000"/>
                </a:solidFill>
                <a:latin typeface="Montserrat 2"/>
                <a:ea typeface="Montserrat 2"/>
                <a:cs typeface="Montserrat 2"/>
                <a:sym typeface="Montserrat 2"/>
              </a:rPr>
              <a:t>Evaluación: Medición de eficiencia y eficacia, comparación de resultados, análisis de variaciones y medidas correctivas.</a:t>
            </a:r>
          </a:p>
          <a:p>
            <a:pPr algn="just">
              <a:lnSpc>
                <a:spcPts val="2327"/>
              </a:lnSpc>
              <a:spcBef>
                <a:spcPct val="0"/>
              </a:spcBef>
            </a:pPr>
            <a:endParaRPr lang="en-US" sz="1662">
              <a:solidFill>
                <a:srgbClr val="000000"/>
              </a:solidFill>
              <a:latin typeface="Montserrat 2"/>
              <a:ea typeface="Montserrat 2"/>
              <a:cs typeface="Montserrat 2"/>
              <a:sym typeface="Montserrat 2"/>
            </a:endParaRPr>
          </a:p>
        </p:txBody>
      </p:sp>
      <p:sp>
        <p:nvSpPr>
          <p:cNvPr id="23" name="Freeform 23"/>
          <p:cNvSpPr/>
          <p:nvPr/>
        </p:nvSpPr>
        <p:spPr>
          <a:xfrm>
            <a:off x="9389616" y="5860005"/>
            <a:ext cx="214432" cy="1872030"/>
          </a:xfrm>
          <a:custGeom>
            <a:avLst/>
            <a:gdLst/>
            <a:ahLst/>
            <a:cxnLst/>
            <a:rect l="l" t="t" r="r" b="b"/>
            <a:pathLst>
              <a:path w="214432" h="1872030">
                <a:moveTo>
                  <a:pt x="0" y="0"/>
                </a:moveTo>
                <a:lnTo>
                  <a:pt x="214433" y="0"/>
                </a:lnTo>
                <a:lnTo>
                  <a:pt x="214433" y="1872030"/>
                </a:lnTo>
                <a:lnTo>
                  <a:pt x="0" y="18720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grpSp>
        <p:nvGrpSpPr>
          <p:cNvPr id="24" name="Group 24"/>
          <p:cNvGrpSpPr/>
          <p:nvPr/>
        </p:nvGrpSpPr>
        <p:grpSpPr>
          <a:xfrm>
            <a:off x="9907717" y="5719089"/>
            <a:ext cx="6403288" cy="1986783"/>
            <a:chOff x="0" y="0"/>
            <a:chExt cx="8537718" cy="2649044"/>
          </a:xfrm>
        </p:grpSpPr>
        <p:sp>
          <p:nvSpPr>
            <p:cNvPr id="25" name="TextBox 25"/>
            <p:cNvSpPr txBox="1"/>
            <p:nvPr/>
          </p:nvSpPr>
          <p:spPr>
            <a:xfrm>
              <a:off x="0" y="389629"/>
              <a:ext cx="8537718" cy="2259415"/>
            </a:xfrm>
            <a:prstGeom prst="rect">
              <a:avLst/>
            </a:prstGeom>
          </p:spPr>
          <p:txBody>
            <a:bodyPr lIns="0" tIns="0" rIns="0" bIns="0" rtlCol="0" anchor="t">
              <a:spAutoFit/>
            </a:bodyPr>
            <a:lstStyle/>
            <a:p>
              <a:pPr marL="351644" lvl="1" indent="-175822" algn="just">
                <a:lnSpc>
                  <a:spcPts val="2280"/>
                </a:lnSpc>
                <a:buFont typeface="Arial"/>
                <a:buChar char="•"/>
              </a:pPr>
              <a:r>
                <a:rPr lang="en-US" sz="1628">
                  <a:solidFill>
                    <a:srgbClr val="000000"/>
                  </a:solidFill>
                  <a:latin typeface="Montserrat 2"/>
                  <a:ea typeface="Montserrat 2"/>
                  <a:cs typeface="Montserrat 2"/>
                  <a:sym typeface="Montserrat 2"/>
                </a:rPr>
                <a:t>Por objeto del gasto: Naturaleza de bienes y servicios.</a:t>
              </a:r>
            </a:p>
            <a:p>
              <a:pPr marL="351644" lvl="1" indent="-175822" algn="just">
                <a:lnSpc>
                  <a:spcPts val="2280"/>
                </a:lnSpc>
                <a:buFont typeface="Arial"/>
                <a:buChar char="•"/>
              </a:pPr>
              <a:r>
                <a:rPr lang="en-US" sz="1628">
                  <a:solidFill>
                    <a:srgbClr val="000000"/>
                  </a:solidFill>
                  <a:latin typeface="Montserrat 2"/>
                  <a:ea typeface="Montserrat 2"/>
                  <a:cs typeface="Montserrat 2"/>
                  <a:sym typeface="Montserrat 2"/>
                </a:rPr>
                <a:t>Administrativa: Según los ejecutores.</a:t>
              </a:r>
            </a:p>
            <a:p>
              <a:pPr marL="351644" lvl="1" indent="-175822" algn="just">
                <a:lnSpc>
                  <a:spcPts val="2280"/>
                </a:lnSpc>
                <a:buFont typeface="Arial"/>
                <a:buChar char="•"/>
              </a:pPr>
              <a:r>
                <a:rPr lang="en-US" sz="1628">
                  <a:solidFill>
                    <a:srgbClr val="000000"/>
                  </a:solidFill>
                  <a:latin typeface="Montserrat 2"/>
                  <a:ea typeface="Montserrat 2"/>
                  <a:cs typeface="Montserrat 2"/>
                  <a:sym typeface="Montserrat 2"/>
                </a:rPr>
                <a:t>Funcional: Según propósitos a los que se destinan.</a:t>
              </a:r>
            </a:p>
            <a:p>
              <a:pPr marL="351644" lvl="1" indent="-175822" algn="just">
                <a:lnSpc>
                  <a:spcPts val="2280"/>
                </a:lnSpc>
                <a:buFont typeface="Arial"/>
                <a:buChar char="•"/>
              </a:pPr>
              <a:r>
                <a:rPr lang="en-US" sz="1628">
                  <a:solidFill>
                    <a:srgbClr val="000000"/>
                  </a:solidFill>
                  <a:latin typeface="Montserrat 2"/>
                  <a:ea typeface="Montserrat 2"/>
                  <a:cs typeface="Montserrat 2"/>
                  <a:sym typeface="Montserrat 2"/>
                </a:rPr>
                <a:t>Complementarias.</a:t>
              </a:r>
            </a:p>
            <a:p>
              <a:pPr algn="just">
                <a:lnSpc>
                  <a:spcPts val="2280"/>
                </a:lnSpc>
              </a:pPr>
              <a:endParaRPr lang="en-US" sz="1628">
                <a:solidFill>
                  <a:srgbClr val="000000"/>
                </a:solidFill>
                <a:latin typeface="Montserrat 2"/>
                <a:ea typeface="Montserrat 2"/>
                <a:cs typeface="Montserrat 2"/>
                <a:sym typeface="Montserrat 2"/>
              </a:endParaRPr>
            </a:p>
            <a:p>
              <a:pPr algn="just">
                <a:lnSpc>
                  <a:spcPts val="2280"/>
                </a:lnSpc>
                <a:spcBef>
                  <a:spcPct val="0"/>
                </a:spcBef>
              </a:pPr>
              <a:endParaRPr lang="en-US" sz="1628">
                <a:solidFill>
                  <a:srgbClr val="000000"/>
                </a:solidFill>
                <a:latin typeface="Montserrat 2"/>
                <a:ea typeface="Montserrat 2"/>
                <a:cs typeface="Montserrat 2"/>
                <a:sym typeface="Montserrat 2"/>
              </a:endParaRPr>
            </a:p>
          </p:txBody>
        </p:sp>
        <p:sp>
          <p:nvSpPr>
            <p:cNvPr id="26" name="TextBox 26"/>
            <p:cNvSpPr txBox="1"/>
            <p:nvPr/>
          </p:nvSpPr>
          <p:spPr>
            <a:xfrm>
              <a:off x="0" y="-38100"/>
              <a:ext cx="8537718" cy="331466"/>
            </a:xfrm>
            <a:prstGeom prst="rect">
              <a:avLst/>
            </a:prstGeom>
          </p:spPr>
          <p:txBody>
            <a:bodyPr lIns="0" tIns="0" rIns="0" bIns="0" rtlCol="0" anchor="t">
              <a:spAutoFit/>
            </a:bodyPr>
            <a:lstStyle/>
            <a:p>
              <a:pPr algn="l">
                <a:lnSpc>
                  <a:spcPts val="2064"/>
                </a:lnSpc>
                <a:spcBef>
                  <a:spcPct val="0"/>
                </a:spcBef>
              </a:pPr>
              <a:endParaRPr/>
            </a:p>
          </p:txBody>
        </p:sp>
      </p:grpSp>
      <p:grpSp>
        <p:nvGrpSpPr>
          <p:cNvPr id="27" name="Group 27"/>
          <p:cNvGrpSpPr/>
          <p:nvPr/>
        </p:nvGrpSpPr>
        <p:grpSpPr>
          <a:xfrm>
            <a:off x="5893204" y="4205997"/>
            <a:ext cx="3154307" cy="1080439"/>
            <a:chOff x="0" y="0"/>
            <a:chExt cx="990316" cy="339211"/>
          </a:xfrm>
        </p:grpSpPr>
        <p:sp>
          <p:nvSpPr>
            <p:cNvPr id="28" name="Freeform 28"/>
            <p:cNvSpPr/>
            <p:nvPr/>
          </p:nvSpPr>
          <p:spPr>
            <a:xfrm>
              <a:off x="0" y="0"/>
              <a:ext cx="990316" cy="339211"/>
            </a:xfrm>
            <a:custGeom>
              <a:avLst/>
              <a:gdLst/>
              <a:ahLst/>
              <a:cxnLst/>
              <a:rect l="l" t="t" r="r" b="b"/>
              <a:pathLst>
                <a:path w="990316" h="339211">
                  <a:moveTo>
                    <a:pt x="169606" y="0"/>
                  </a:moveTo>
                  <a:lnTo>
                    <a:pt x="820710" y="0"/>
                  </a:lnTo>
                  <a:cubicBezTo>
                    <a:pt x="914381" y="0"/>
                    <a:pt x="990316" y="75935"/>
                    <a:pt x="990316" y="169606"/>
                  </a:cubicBezTo>
                  <a:lnTo>
                    <a:pt x="990316" y="169606"/>
                  </a:lnTo>
                  <a:cubicBezTo>
                    <a:pt x="990316" y="263276"/>
                    <a:pt x="914381" y="339211"/>
                    <a:pt x="820710" y="339211"/>
                  </a:cubicBezTo>
                  <a:lnTo>
                    <a:pt x="169606" y="339211"/>
                  </a:lnTo>
                  <a:cubicBezTo>
                    <a:pt x="75935" y="339211"/>
                    <a:pt x="0" y="263276"/>
                    <a:pt x="0" y="169606"/>
                  </a:cubicBezTo>
                  <a:lnTo>
                    <a:pt x="0" y="169606"/>
                  </a:lnTo>
                  <a:cubicBezTo>
                    <a:pt x="0" y="75935"/>
                    <a:pt x="75935" y="0"/>
                    <a:pt x="169606" y="0"/>
                  </a:cubicBezTo>
                  <a:close/>
                </a:path>
              </a:pathLst>
            </a:custGeom>
            <a:solidFill>
              <a:srgbClr val="000000"/>
            </a:solidFill>
            <a:ln cap="rnd">
              <a:noFill/>
              <a:prstDash val="solid"/>
              <a:round/>
            </a:ln>
          </p:spPr>
          <p:txBody>
            <a:bodyPr/>
            <a:lstStyle/>
            <a:p>
              <a:endParaRPr lang="es-MX"/>
            </a:p>
          </p:txBody>
        </p:sp>
        <p:sp>
          <p:nvSpPr>
            <p:cNvPr id="29" name="TextBox 29"/>
            <p:cNvSpPr txBox="1"/>
            <p:nvPr/>
          </p:nvSpPr>
          <p:spPr>
            <a:xfrm>
              <a:off x="0" y="-28575"/>
              <a:ext cx="990316" cy="367786"/>
            </a:xfrm>
            <a:prstGeom prst="rect">
              <a:avLst/>
            </a:prstGeom>
          </p:spPr>
          <p:txBody>
            <a:bodyPr lIns="0" tIns="0" rIns="0" bIns="0" rtlCol="0" anchor="ctr"/>
            <a:lstStyle/>
            <a:p>
              <a:pPr marL="0" lvl="0" indent="0" algn="ctr">
                <a:lnSpc>
                  <a:spcPts val="3239"/>
                </a:lnSpc>
                <a:spcBef>
                  <a:spcPct val="0"/>
                </a:spcBef>
              </a:pPr>
              <a:r>
                <a:rPr lang="en-US" sz="2699" b="1" spc="-80">
                  <a:solidFill>
                    <a:srgbClr val="FFFFFF"/>
                  </a:solidFill>
                  <a:latin typeface="Poppins Bold"/>
                  <a:ea typeface="Poppins Bold"/>
                  <a:cs typeface="Poppins Bold"/>
                  <a:sym typeface="Poppins Bold"/>
                </a:rPr>
                <a:t>Ciclo programático</a:t>
              </a:r>
            </a:p>
          </p:txBody>
        </p:sp>
      </p:grpSp>
      <p:grpSp>
        <p:nvGrpSpPr>
          <p:cNvPr id="30" name="Group 30"/>
          <p:cNvGrpSpPr/>
          <p:nvPr/>
        </p:nvGrpSpPr>
        <p:grpSpPr>
          <a:xfrm>
            <a:off x="5721990" y="8063959"/>
            <a:ext cx="3503690" cy="1490014"/>
            <a:chOff x="0" y="0"/>
            <a:chExt cx="1100007" cy="467800"/>
          </a:xfrm>
        </p:grpSpPr>
        <p:sp>
          <p:nvSpPr>
            <p:cNvPr id="31" name="Freeform 31"/>
            <p:cNvSpPr/>
            <p:nvPr/>
          </p:nvSpPr>
          <p:spPr>
            <a:xfrm>
              <a:off x="0" y="0"/>
              <a:ext cx="1100007" cy="467800"/>
            </a:xfrm>
            <a:custGeom>
              <a:avLst/>
              <a:gdLst/>
              <a:ahLst/>
              <a:cxnLst/>
              <a:rect l="l" t="t" r="r" b="b"/>
              <a:pathLst>
                <a:path w="1100007" h="467800">
                  <a:moveTo>
                    <a:pt x="220965" y="0"/>
                  </a:moveTo>
                  <a:lnTo>
                    <a:pt x="879042" y="0"/>
                  </a:lnTo>
                  <a:cubicBezTo>
                    <a:pt x="1001078" y="0"/>
                    <a:pt x="1100007" y="98929"/>
                    <a:pt x="1100007" y="220965"/>
                  </a:cubicBezTo>
                  <a:lnTo>
                    <a:pt x="1100007" y="246835"/>
                  </a:lnTo>
                  <a:cubicBezTo>
                    <a:pt x="1100007" y="368871"/>
                    <a:pt x="1001078" y="467800"/>
                    <a:pt x="879042" y="467800"/>
                  </a:cubicBezTo>
                  <a:lnTo>
                    <a:pt x="220965" y="467800"/>
                  </a:lnTo>
                  <a:cubicBezTo>
                    <a:pt x="98929" y="467800"/>
                    <a:pt x="0" y="368871"/>
                    <a:pt x="0" y="246835"/>
                  </a:cubicBezTo>
                  <a:lnTo>
                    <a:pt x="0" y="220965"/>
                  </a:lnTo>
                  <a:cubicBezTo>
                    <a:pt x="0" y="98929"/>
                    <a:pt x="98929" y="0"/>
                    <a:pt x="220965" y="0"/>
                  </a:cubicBezTo>
                  <a:close/>
                </a:path>
              </a:pathLst>
            </a:custGeom>
            <a:solidFill>
              <a:srgbClr val="000000"/>
            </a:solidFill>
            <a:ln cap="rnd">
              <a:noFill/>
              <a:prstDash val="solid"/>
              <a:round/>
            </a:ln>
          </p:spPr>
          <p:txBody>
            <a:bodyPr/>
            <a:lstStyle/>
            <a:p>
              <a:endParaRPr lang="es-MX"/>
            </a:p>
          </p:txBody>
        </p:sp>
        <p:sp>
          <p:nvSpPr>
            <p:cNvPr id="32" name="TextBox 32"/>
            <p:cNvSpPr txBox="1"/>
            <p:nvPr/>
          </p:nvSpPr>
          <p:spPr>
            <a:xfrm>
              <a:off x="0" y="-28575"/>
              <a:ext cx="1100007" cy="496375"/>
            </a:xfrm>
            <a:prstGeom prst="rect">
              <a:avLst/>
            </a:prstGeom>
          </p:spPr>
          <p:txBody>
            <a:bodyPr lIns="0" tIns="0" rIns="0" bIns="0" rtlCol="0" anchor="ctr"/>
            <a:lstStyle/>
            <a:p>
              <a:pPr marL="0" lvl="0" indent="0" algn="ctr">
                <a:lnSpc>
                  <a:spcPts val="3239"/>
                </a:lnSpc>
                <a:spcBef>
                  <a:spcPct val="0"/>
                </a:spcBef>
              </a:pPr>
              <a:r>
                <a:rPr lang="en-US" sz="2699" b="1" spc="-80">
                  <a:solidFill>
                    <a:srgbClr val="FFFFFF"/>
                  </a:solidFill>
                  <a:latin typeface="Poppins Bold"/>
                  <a:ea typeface="Poppins Bold"/>
                  <a:cs typeface="Poppins Bold"/>
                  <a:sym typeface="Poppins Bold"/>
                </a:rPr>
                <a:t>Diferencias con el presupuesto tradicional</a:t>
              </a:r>
            </a:p>
          </p:txBody>
        </p:sp>
      </p:grpSp>
      <p:sp>
        <p:nvSpPr>
          <p:cNvPr id="33" name="Freeform 33"/>
          <p:cNvSpPr/>
          <p:nvPr/>
        </p:nvSpPr>
        <p:spPr>
          <a:xfrm>
            <a:off x="9389616" y="7872951"/>
            <a:ext cx="214432" cy="1872030"/>
          </a:xfrm>
          <a:custGeom>
            <a:avLst/>
            <a:gdLst/>
            <a:ahLst/>
            <a:cxnLst/>
            <a:rect l="l" t="t" r="r" b="b"/>
            <a:pathLst>
              <a:path w="214432" h="1872030">
                <a:moveTo>
                  <a:pt x="0" y="0"/>
                </a:moveTo>
                <a:lnTo>
                  <a:pt x="214433" y="0"/>
                </a:lnTo>
                <a:lnTo>
                  <a:pt x="214433" y="1872030"/>
                </a:lnTo>
                <a:lnTo>
                  <a:pt x="0" y="18720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grpSp>
        <p:nvGrpSpPr>
          <p:cNvPr id="34" name="Group 34"/>
          <p:cNvGrpSpPr/>
          <p:nvPr/>
        </p:nvGrpSpPr>
        <p:grpSpPr>
          <a:xfrm>
            <a:off x="9907717" y="7732035"/>
            <a:ext cx="6403288" cy="1701033"/>
            <a:chOff x="0" y="0"/>
            <a:chExt cx="8537718" cy="2268044"/>
          </a:xfrm>
        </p:grpSpPr>
        <p:sp>
          <p:nvSpPr>
            <p:cNvPr id="35" name="TextBox 35"/>
            <p:cNvSpPr txBox="1"/>
            <p:nvPr/>
          </p:nvSpPr>
          <p:spPr>
            <a:xfrm>
              <a:off x="0" y="389629"/>
              <a:ext cx="8537718" cy="1878415"/>
            </a:xfrm>
            <a:prstGeom prst="rect">
              <a:avLst/>
            </a:prstGeom>
          </p:spPr>
          <p:txBody>
            <a:bodyPr lIns="0" tIns="0" rIns="0" bIns="0" rtlCol="0" anchor="t">
              <a:spAutoFit/>
            </a:bodyPr>
            <a:lstStyle/>
            <a:p>
              <a:pPr marL="351644" lvl="1" indent="-175822" algn="just">
                <a:lnSpc>
                  <a:spcPts val="2280"/>
                </a:lnSpc>
                <a:buFont typeface="Arial"/>
                <a:buChar char="•"/>
              </a:pPr>
              <a:r>
                <a:rPr lang="en-US" sz="1628">
                  <a:solidFill>
                    <a:srgbClr val="000000"/>
                  </a:solidFill>
                  <a:latin typeface="Montserrat 2"/>
                  <a:ea typeface="Montserrat 2"/>
                  <a:cs typeface="Montserrat 2"/>
                  <a:sym typeface="Montserrat 2"/>
                </a:rPr>
                <a:t>Da mayor atención a lo que se realiza que a lo que se adquiere.</a:t>
              </a:r>
            </a:p>
            <a:p>
              <a:pPr marL="351644" lvl="1" indent="-175822" algn="just">
                <a:lnSpc>
                  <a:spcPts val="2280"/>
                </a:lnSpc>
                <a:buFont typeface="Arial"/>
                <a:buChar char="•"/>
              </a:pPr>
              <a:r>
                <a:rPr lang="en-US" sz="1628">
                  <a:solidFill>
                    <a:srgbClr val="000000"/>
                  </a:solidFill>
                  <a:latin typeface="Montserrat 2"/>
                  <a:ea typeface="Montserrat 2"/>
                  <a:cs typeface="Montserrat 2"/>
                  <a:sym typeface="Montserrat 2"/>
                </a:rPr>
                <a:t>Facilita control interno y evaluación.</a:t>
              </a:r>
            </a:p>
            <a:p>
              <a:pPr marL="351644" lvl="1" indent="-175822" algn="just">
                <a:lnSpc>
                  <a:spcPts val="2280"/>
                </a:lnSpc>
                <a:buFont typeface="Arial"/>
                <a:buChar char="•"/>
              </a:pPr>
              <a:r>
                <a:rPr lang="en-US" sz="1628">
                  <a:solidFill>
                    <a:srgbClr val="000000"/>
                  </a:solidFill>
                  <a:latin typeface="Montserrat 2"/>
                  <a:ea typeface="Montserrat 2"/>
                  <a:cs typeface="Montserrat 2"/>
                  <a:sym typeface="Montserrat 2"/>
                </a:rPr>
                <a:t>Más objetivo y adaptable a cualquier organización.</a:t>
              </a:r>
            </a:p>
            <a:p>
              <a:pPr algn="just">
                <a:lnSpc>
                  <a:spcPts val="2280"/>
                </a:lnSpc>
                <a:spcBef>
                  <a:spcPct val="0"/>
                </a:spcBef>
              </a:pPr>
              <a:endParaRPr lang="en-US" sz="1628">
                <a:solidFill>
                  <a:srgbClr val="000000"/>
                </a:solidFill>
                <a:latin typeface="Montserrat 2"/>
                <a:ea typeface="Montserrat 2"/>
                <a:cs typeface="Montserrat 2"/>
                <a:sym typeface="Montserrat 2"/>
              </a:endParaRPr>
            </a:p>
          </p:txBody>
        </p:sp>
        <p:sp>
          <p:nvSpPr>
            <p:cNvPr id="36" name="TextBox 36"/>
            <p:cNvSpPr txBox="1"/>
            <p:nvPr/>
          </p:nvSpPr>
          <p:spPr>
            <a:xfrm>
              <a:off x="0" y="-38100"/>
              <a:ext cx="8537718" cy="331466"/>
            </a:xfrm>
            <a:prstGeom prst="rect">
              <a:avLst/>
            </a:prstGeom>
          </p:spPr>
          <p:txBody>
            <a:bodyPr lIns="0" tIns="0" rIns="0" bIns="0" rtlCol="0" anchor="t">
              <a:spAutoFit/>
            </a:bodyPr>
            <a:lstStyle/>
            <a:p>
              <a:pPr algn="l">
                <a:lnSpc>
                  <a:spcPts val="2064"/>
                </a:lnSpc>
                <a:spcBef>
                  <a:spcPct val="0"/>
                </a:spcBef>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DE8E4"/>
        </a:solidFill>
        <a:effectLst/>
      </p:bgPr>
    </p:bg>
    <p:spTree>
      <p:nvGrpSpPr>
        <p:cNvPr id="1" name=""/>
        <p:cNvGrpSpPr/>
        <p:nvPr/>
      </p:nvGrpSpPr>
      <p:grpSpPr>
        <a:xfrm>
          <a:off x="0" y="0"/>
          <a:ext cx="0" cy="0"/>
          <a:chOff x="0" y="0"/>
          <a:chExt cx="0" cy="0"/>
        </a:xfrm>
      </p:grpSpPr>
      <p:grpSp>
        <p:nvGrpSpPr>
          <p:cNvPr id="2" name="Group 2"/>
          <p:cNvGrpSpPr/>
          <p:nvPr/>
        </p:nvGrpSpPr>
        <p:grpSpPr>
          <a:xfrm>
            <a:off x="1271636" y="5599393"/>
            <a:ext cx="1830230" cy="609166"/>
            <a:chOff x="0" y="0"/>
            <a:chExt cx="1516956" cy="504897"/>
          </a:xfrm>
        </p:grpSpPr>
        <p:sp>
          <p:nvSpPr>
            <p:cNvPr id="3" name="Freeform 3"/>
            <p:cNvSpPr/>
            <p:nvPr/>
          </p:nvSpPr>
          <p:spPr>
            <a:xfrm>
              <a:off x="0" y="0"/>
              <a:ext cx="1516956" cy="504897"/>
            </a:xfrm>
            <a:custGeom>
              <a:avLst/>
              <a:gdLst/>
              <a:ahLst/>
              <a:cxnLst/>
              <a:rect l="l" t="t" r="r" b="b"/>
              <a:pathLst>
                <a:path w="1516956" h="504897">
                  <a:moveTo>
                    <a:pt x="1313756" y="0"/>
                  </a:moveTo>
                  <a:lnTo>
                    <a:pt x="0" y="0"/>
                  </a:lnTo>
                  <a:lnTo>
                    <a:pt x="0" y="504897"/>
                  </a:lnTo>
                  <a:lnTo>
                    <a:pt x="1313756" y="504897"/>
                  </a:lnTo>
                  <a:lnTo>
                    <a:pt x="1516956" y="252449"/>
                  </a:lnTo>
                  <a:lnTo>
                    <a:pt x="1313756" y="0"/>
                  </a:lnTo>
                  <a:close/>
                </a:path>
              </a:pathLst>
            </a:custGeom>
            <a:solidFill>
              <a:srgbClr val="CED5E6"/>
            </a:solidFill>
          </p:spPr>
          <p:txBody>
            <a:bodyPr/>
            <a:lstStyle/>
            <a:p>
              <a:endParaRPr lang="es-MX"/>
            </a:p>
          </p:txBody>
        </p:sp>
        <p:sp>
          <p:nvSpPr>
            <p:cNvPr id="4" name="TextBox 4"/>
            <p:cNvSpPr txBox="1"/>
            <p:nvPr/>
          </p:nvSpPr>
          <p:spPr>
            <a:xfrm>
              <a:off x="0" y="-28575"/>
              <a:ext cx="1402656" cy="533472"/>
            </a:xfrm>
            <a:prstGeom prst="rect">
              <a:avLst/>
            </a:prstGeom>
          </p:spPr>
          <p:txBody>
            <a:bodyPr lIns="50800" tIns="50800" rIns="50800" bIns="50800" rtlCol="0" anchor="ctr"/>
            <a:lstStyle/>
            <a:p>
              <a:pPr algn="ctr">
                <a:lnSpc>
                  <a:spcPts val="1960"/>
                </a:lnSpc>
              </a:pPr>
              <a:r>
                <a:rPr lang="en-US" sz="1400" b="1">
                  <a:solidFill>
                    <a:srgbClr val="000000"/>
                  </a:solidFill>
                  <a:latin typeface="Montserrat 1 Bold"/>
                  <a:ea typeface="Montserrat 1 Bold"/>
                  <a:cs typeface="Montserrat 1 Bold"/>
                  <a:sym typeface="Montserrat 1 Bold"/>
                </a:rPr>
                <a:t>Finales del siglo XVIII</a:t>
              </a:r>
            </a:p>
          </p:txBody>
        </p:sp>
      </p:grpSp>
      <p:grpSp>
        <p:nvGrpSpPr>
          <p:cNvPr id="5" name="Group 5"/>
          <p:cNvGrpSpPr/>
          <p:nvPr/>
        </p:nvGrpSpPr>
        <p:grpSpPr>
          <a:xfrm>
            <a:off x="2940412" y="5599393"/>
            <a:ext cx="1924154" cy="600865"/>
            <a:chOff x="0" y="0"/>
            <a:chExt cx="1594804" cy="498017"/>
          </a:xfrm>
        </p:grpSpPr>
        <p:sp>
          <p:nvSpPr>
            <p:cNvPr id="6" name="Freeform 6"/>
            <p:cNvSpPr/>
            <p:nvPr/>
          </p:nvSpPr>
          <p:spPr>
            <a:xfrm>
              <a:off x="0" y="0"/>
              <a:ext cx="1594804" cy="498017"/>
            </a:xfrm>
            <a:custGeom>
              <a:avLst/>
              <a:gdLst/>
              <a:ahLst/>
              <a:cxnLst/>
              <a:rect l="l" t="t" r="r" b="b"/>
              <a:pathLst>
                <a:path w="1594804" h="498017">
                  <a:moveTo>
                    <a:pt x="0" y="0"/>
                  </a:moveTo>
                  <a:lnTo>
                    <a:pt x="1391604" y="0"/>
                  </a:lnTo>
                  <a:lnTo>
                    <a:pt x="1594804" y="249008"/>
                  </a:lnTo>
                  <a:lnTo>
                    <a:pt x="1391604" y="498017"/>
                  </a:lnTo>
                  <a:lnTo>
                    <a:pt x="0" y="498017"/>
                  </a:lnTo>
                  <a:lnTo>
                    <a:pt x="203200" y="249008"/>
                  </a:lnTo>
                  <a:lnTo>
                    <a:pt x="0" y="0"/>
                  </a:lnTo>
                  <a:close/>
                </a:path>
              </a:pathLst>
            </a:custGeom>
            <a:solidFill>
              <a:srgbClr val="979BFF"/>
            </a:solidFill>
          </p:spPr>
          <p:txBody>
            <a:bodyPr/>
            <a:lstStyle/>
            <a:p>
              <a:endParaRPr lang="es-MX"/>
            </a:p>
          </p:txBody>
        </p:sp>
        <p:sp>
          <p:nvSpPr>
            <p:cNvPr id="7" name="TextBox 7"/>
            <p:cNvSpPr txBox="1"/>
            <p:nvPr/>
          </p:nvSpPr>
          <p:spPr>
            <a:xfrm>
              <a:off x="177800" y="-28575"/>
              <a:ext cx="1340804" cy="526592"/>
            </a:xfrm>
            <a:prstGeom prst="rect">
              <a:avLst/>
            </a:prstGeom>
          </p:spPr>
          <p:txBody>
            <a:bodyPr lIns="50800" tIns="50800" rIns="50800" bIns="50800" rtlCol="0" anchor="ctr"/>
            <a:lstStyle/>
            <a:p>
              <a:pPr algn="ctr">
                <a:lnSpc>
                  <a:spcPts val="2239"/>
                </a:lnSpc>
              </a:pPr>
              <a:r>
                <a:rPr lang="en-US" sz="1599" b="1">
                  <a:solidFill>
                    <a:srgbClr val="000000"/>
                  </a:solidFill>
                  <a:latin typeface="Montserrat 1 Bold"/>
                  <a:ea typeface="Montserrat 1 Bold"/>
                  <a:cs typeface="Montserrat 1 Bold"/>
                  <a:sym typeface="Montserrat 1 Bold"/>
                </a:rPr>
                <a:t>1820</a:t>
              </a:r>
            </a:p>
          </p:txBody>
        </p:sp>
      </p:grpSp>
      <p:grpSp>
        <p:nvGrpSpPr>
          <p:cNvPr id="8" name="Group 8"/>
          <p:cNvGrpSpPr/>
          <p:nvPr/>
        </p:nvGrpSpPr>
        <p:grpSpPr>
          <a:xfrm>
            <a:off x="4703112" y="5599393"/>
            <a:ext cx="1924154" cy="600865"/>
            <a:chOff x="0" y="0"/>
            <a:chExt cx="1594804" cy="498017"/>
          </a:xfrm>
        </p:grpSpPr>
        <p:sp>
          <p:nvSpPr>
            <p:cNvPr id="9" name="Freeform 9"/>
            <p:cNvSpPr/>
            <p:nvPr/>
          </p:nvSpPr>
          <p:spPr>
            <a:xfrm>
              <a:off x="0" y="0"/>
              <a:ext cx="1594804" cy="498017"/>
            </a:xfrm>
            <a:custGeom>
              <a:avLst/>
              <a:gdLst/>
              <a:ahLst/>
              <a:cxnLst/>
              <a:rect l="l" t="t" r="r" b="b"/>
              <a:pathLst>
                <a:path w="1594804" h="498017">
                  <a:moveTo>
                    <a:pt x="0" y="0"/>
                  </a:moveTo>
                  <a:lnTo>
                    <a:pt x="1391604" y="0"/>
                  </a:lnTo>
                  <a:lnTo>
                    <a:pt x="1594804" y="249008"/>
                  </a:lnTo>
                  <a:lnTo>
                    <a:pt x="1391604" y="498017"/>
                  </a:lnTo>
                  <a:lnTo>
                    <a:pt x="0" y="498017"/>
                  </a:lnTo>
                  <a:lnTo>
                    <a:pt x="203200" y="249008"/>
                  </a:lnTo>
                  <a:lnTo>
                    <a:pt x="0" y="0"/>
                  </a:lnTo>
                  <a:close/>
                </a:path>
              </a:pathLst>
            </a:custGeom>
            <a:solidFill>
              <a:srgbClr val="89E2E8"/>
            </a:solidFill>
          </p:spPr>
          <p:txBody>
            <a:bodyPr/>
            <a:lstStyle/>
            <a:p>
              <a:endParaRPr lang="es-MX"/>
            </a:p>
          </p:txBody>
        </p:sp>
        <p:sp>
          <p:nvSpPr>
            <p:cNvPr id="10" name="TextBox 10"/>
            <p:cNvSpPr txBox="1"/>
            <p:nvPr/>
          </p:nvSpPr>
          <p:spPr>
            <a:xfrm>
              <a:off x="177800" y="-28575"/>
              <a:ext cx="1340804" cy="526592"/>
            </a:xfrm>
            <a:prstGeom prst="rect">
              <a:avLst/>
            </a:prstGeom>
          </p:spPr>
          <p:txBody>
            <a:bodyPr lIns="50800" tIns="50800" rIns="50800" bIns="50800" rtlCol="0" anchor="ctr"/>
            <a:lstStyle/>
            <a:p>
              <a:pPr algn="ctr">
                <a:lnSpc>
                  <a:spcPts val="1820"/>
                </a:lnSpc>
              </a:pPr>
              <a:r>
                <a:rPr lang="en-US" sz="1300" b="1">
                  <a:solidFill>
                    <a:srgbClr val="000000"/>
                  </a:solidFill>
                  <a:latin typeface="Montserrat 1 Bold"/>
                  <a:ea typeface="Montserrat 1 Bold"/>
                  <a:cs typeface="Montserrat 1 Bold"/>
                  <a:sym typeface="Montserrat 1 Bold"/>
                </a:rPr>
                <a:t>1921</a:t>
              </a:r>
            </a:p>
          </p:txBody>
        </p:sp>
      </p:grpSp>
      <p:grpSp>
        <p:nvGrpSpPr>
          <p:cNvPr id="11" name="Group 11"/>
          <p:cNvGrpSpPr/>
          <p:nvPr/>
        </p:nvGrpSpPr>
        <p:grpSpPr>
          <a:xfrm>
            <a:off x="6465813" y="5599393"/>
            <a:ext cx="1924154" cy="600865"/>
            <a:chOff x="0" y="0"/>
            <a:chExt cx="1594804" cy="498017"/>
          </a:xfrm>
        </p:grpSpPr>
        <p:sp>
          <p:nvSpPr>
            <p:cNvPr id="12" name="Freeform 12"/>
            <p:cNvSpPr/>
            <p:nvPr/>
          </p:nvSpPr>
          <p:spPr>
            <a:xfrm>
              <a:off x="0" y="0"/>
              <a:ext cx="1594804" cy="498017"/>
            </a:xfrm>
            <a:custGeom>
              <a:avLst/>
              <a:gdLst/>
              <a:ahLst/>
              <a:cxnLst/>
              <a:rect l="l" t="t" r="r" b="b"/>
              <a:pathLst>
                <a:path w="1594804" h="498017">
                  <a:moveTo>
                    <a:pt x="0" y="0"/>
                  </a:moveTo>
                  <a:lnTo>
                    <a:pt x="1391604" y="0"/>
                  </a:lnTo>
                  <a:lnTo>
                    <a:pt x="1594804" y="249008"/>
                  </a:lnTo>
                  <a:lnTo>
                    <a:pt x="1391604" y="498017"/>
                  </a:lnTo>
                  <a:lnTo>
                    <a:pt x="0" y="498017"/>
                  </a:lnTo>
                  <a:lnTo>
                    <a:pt x="203200" y="249008"/>
                  </a:lnTo>
                  <a:lnTo>
                    <a:pt x="0" y="0"/>
                  </a:lnTo>
                  <a:close/>
                </a:path>
              </a:pathLst>
            </a:custGeom>
            <a:solidFill>
              <a:srgbClr val="ADE466"/>
            </a:solidFill>
          </p:spPr>
          <p:txBody>
            <a:bodyPr/>
            <a:lstStyle/>
            <a:p>
              <a:endParaRPr lang="es-MX"/>
            </a:p>
          </p:txBody>
        </p:sp>
        <p:sp>
          <p:nvSpPr>
            <p:cNvPr id="13" name="TextBox 13"/>
            <p:cNvSpPr txBox="1"/>
            <p:nvPr/>
          </p:nvSpPr>
          <p:spPr>
            <a:xfrm>
              <a:off x="177800" y="-28575"/>
              <a:ext cx="1340804" cy="526592"/>
            </a:xfrm>
            <a:prstGeom prst="rect">
              <a:avLst/>
            </a:prstGeom>
          </p:spPr>
          <p:txBody>
            <a:bodyPr lIns="50800" tIns="50800" rIns="50800" bIns="50800" rtlCol="0" anchor="ctr"/>
            <a:lstStyle/>
            <a:p>
              <a:pPr algn="ctr">
                <a:lnSpc>
                  <a:spcPts val="1820"/>
                </a:lnSpc>
              </a:pPr>
              <a:r>
                <a:rPr lang="en-US" sz="1300" b="1">
                  <a:solidFill>
                    <a:srgbClr val="000000"/>
                  </a:solidFill>
                  <a:latin typeface="Montserrat 1 Bold"/>
                  <a:ea typeface="Montserrat 1 Bold"/>
                  <a:cs typeface="Montserrat 1 Bold"/>
                  <a:sym typeface="Montserrat 1 Bold"/>
                </a:rPr>
                <a:t>Post 1ra Guerra Mundia</a:t>
              </a:r>
            </a:p>
          </p:txBody>
        </p:sp>
      </p:grpSp>
      <p:grpSp>
        <p:nvGrpSpPr>
          <p:cNvPr id="14" name="Group 14"/>
          <p:cNvGrpSpPr/>
          <p:nvPr/>
        </p:nvGrpSpPr>
        <p:grpSpPr>
          <a:xfrm>
            <a:off x="8228513" y="5599393"/>
            <a:ext cx="1924154" cy="600865"/>
            <a:chOff x="0" y="0"/>
            <a:chExt cx="1594804" cy="498017"/>
          </a:xfrm>
        </p:grpSpPr>
        <p:sp>
          <p:nvSpPr>
            <p:cNvPr id="15" name="Freeform 15"/>
            <p:cNvSpPr/>
            <p:nvPr/>
          </p:nvSpPr>
          <p:spPr>
            <a:xfrm>
              <a:off x="0" y="0"/>
              <a:ext cx="1594804" cy="498017"/>
            </a:xfrm>
            <a:custGeom>
              <a:avLst/>
              <a:gdLst/>
              <a:ahLst/>
              <a:cxnLst/>
              <a:rect l="l" t="t" r="r" b="b"/>
              <a:pathLst>
                <a:path w="1594804" h="498017">
                  <a:moveTo>
                    <a:pt x="0" y="0"/>
                  </a:moveTo>
                  <a:lnTo>
                    <a:pt x="1391604" y="0"/>
                  </a:lnTo>
                  <a:lnTo>
                    <a:pt x="1594804" y="249008"/>
                  </a:lnTo>
                  <a:lnTo>
                    <a:pt x="1391604" y="498017"/>
                  </a:lnTo>
                  <a:lnTo>
                    <a:pt x="0" y="498017"/>
                  </a:lnTo>
                  <a:lnTo>
                    <a:pt x="203200" y="249008"/>
                  </a:lnTo>
                  <a:lnTo>
                    <a:pt x="0" y="0"/>
                  </a:lnTo>
                  <a:close/>
                </a:path>
              </a:pathLst>
            </a:custGeom>
            <a:solidFill>
              <a:srgbClr val="E8E252"/>
            </a:solidFill>
            <a:ln cap="sq">
              <a:noFill/>
              <a:prstDash val="solid"/>
              <a:miter/>
            </a:ln>
          </p:spPr>
          <p:txBody>
            <a:bodyPr/>
            <a:lstStyle/>
            <a:p>
              <a:endParaRPr lang="es-MX"/>
            </a:p>
          </p:txBody>
        </p:sp>
        <p:sp>
          <p:nvSpPr>
            <p:cNvPr id="16" name="TextBox 16"/>
            <p:cNvSpPr txBox="1"/>
            <p:nvPr/>
          </p:nvSpPr>
          <p:spPr>
            <a:xfrm>
              <a:off x="177800" y="-28575"/>
              <a:ext cx="1340804" cy="526592"/>
            </a:xfrm>
            <a:prstGeom prst="rect">
              <a:avLst/>
            </a:prstGeom>
          </p:spPr>
          <p:txBody>
            <a:bodyPr lIns="50800" tIns="50800" rIns="50800" bIns="50800" rtlCol="0" anchor="ctr"/>
            <a:lstStyle/>
            <a:p>
              <a:pPr marL="0" lvl="0" indent="0" algn="ctr">
                <a:lnSpc>
                  <a:spcPts val="2239"/>
                </a:lnSpc>
                <a:spcBef>
                  <a:spcPct val="0"/>
                </a:spcBef>
              </a:pPr>
              <a:r>
                <a:rPr lang="en-US" sz="1599" b="1">
                  <a:solidFill>
                    <a:srgbClr val="000000"/>
                  </a:solidFill>
                  <a:latin typeface="Montserrat 1 Bold"/>
                  <a:ea typeface="Montserrat 1 Bold"/>
                  <a:cs typeface="Montserrat 1 Bold"/>
                  <a:sym typeface="Montserrat 1 Bold"/>
                </a:rPr>
                <a:t>1912-1925</a:t>
              </a:r>
            </a:p>
          </p:txBody>
        </p:sp>
      </p:grpSp>
      <p:grpSp>
        <p:nvGrpSpPr>
          <p:cNvPr id="17" name="Group 17"/>
          <p:cNvGrpSpPr/>
          <p:nvPr/>
        </p:nvGrpSpPr>
        <p:grpSpPr>
          <a:xfrm>
            <a:off x="9991213" y="5599393"/>
            <a:ext cx="1924154" cy="600865"/>
            <a:chOff x="0" y="0"/>
            <a:chExt cx="1594804" cy="498017"/>
          </a:xfrm>
        </p:grpSpPr>
        <p:sp>
          <p:nvSpPr>
            <p:cNvPr id="18" name="Freeform 18"/>
            <p:cNvSpPr/>
            <p:nvPr/>
          </p:nvSpPr>
          <p:spPr>
            <a:xfrm>
              <a:off x="0" y="0"/>
              <a:ext cx="1594804" cy="498017"/>
            </a:xfrm>
            <a:custGeom>
              <a:avLst/>
              <a:gdLst/>
              <a:ahLst/>
              <a:cxnLst/>
              <a:rect l="l" t="t" r="r" b="b"/>
              <a:pathLst>
                <a:path w="1594804" h="498017">
                  <a:moveTo>
                    <a:pt x="0" y="0"/>
                  </a:moveTo>
                  <a:lnTo>
                    <a:pt x="1391604" y="0"/>
                  </a:lnTo>
                  <a:lnTo>
                    <a:pt x="1594804" y="249008"/>
                  </a:lnTo>
                  <a:lnTo>
                    <a:pt x="1391604" y="498017"/>
                  </a:lnTo>
                  <a:lnTo>
                    <a:pt x="0" y="498017"/>
                  </a:lnTo>
                  <a:lnTo>
                    <a:pt x="203200" y="249008"/>
                  </a:lnTo>
                  <a:lnTo>
                    <a:pt x="0" y="0"/>
                  </a:lnTo>
                  <a:close/>
                </a:path>
              </a:pathLst>
            </a:custGeom>
            <a:solidFill>
              <a:srgbClr val="FFD308"/>
            </a:solidFill>
            <a:ln cap="sq">
              <a:noFill/>
              <a:prstDash val="solid"/>
              <a:miter/>
            </a:ln>
          </p:spPr>
          <p:txBody>
            <a:bodyPr/>
            <a:lstStyle/>
            <a:p>
              <a:endParaRPr lang="es-MX"/>
            </a:p>
          </p:txBody>
        </p:sp>
        <p:sp>
          <p:nvSpPr>
            <p:cNvPr id="19" name="TextBox 19"/>
            <p:cNvSpPr txBox="1"/>
            <p:nvPr/>
          </p:nvSpPr>
          <p:spPr>
            <a:xfrm>
              <a:off x="177800" y="-28575"/>
              <a:ext cx="1340804" cy="526592"/>
            </a:xfrm>
            <a:prstGeom prst="rect">
              <a:avLst/>
            </a:prstGeom>
          </p:spPr>
          <p:txBody>
            <a:bodyPr lIns="50800" tIns="50800" rIns="50800" bIns="50800" rtlCol="0" anchor="ctr"/>
            <a:lstStyle/>
            <a:p>
              <a:pPr marL="0" lvl="0" indent="0" algn="ctr">
                <a:lnSpc>
                  <a:spcPts val="2239"/>
                </a:lnSpc>
                <a:spcBef>
                  <a:spcPct val="0"/>
                </a:spcBef>
              </a:pPr>
              <a:r>
                <a:rPr lang="en-US" sz="1599" b="1">
                  <a:solidFill>
                    <a:srgbClr val="000000"/>
                  </a:solidFill>
                  <a:latin typeface="Montserrat 1 Bold"/>
                  <a:ea typeface="Montserrat 1 Bold"/>
                  <a:cs typeface="Montserrat 1 Bold"/>
                  <a:sym typeface="Montserrat 1 Bold"/>
                </a:rPr>
                <a:t>1930</a:t>
              </a:r>
            </a:p>
          </p:txBody>
        </p:sp>
      </p:grpSp>
      <p:grpSp>
        <p:nvGrpSpPr>
          <p:cNvPr id="20" name="Group 20"/>
          <p:cNvGrpSpPr/>
          <p:nvPr/>
        </p:nvGrpSpPr>
        <p:grpSpPr>
          <a:xfrm>
            <a:off x="11753913" y="5599393"/>
            <a:ext cx="1924154" cy="600865"/>
            <a:chOff x="0" y="0"/>
            <a:chExt cx="1594804" cy="498017"/>
          </a:xfrm>
        </p:grpSpPr>
        <p:sp>
          <p:nvSpPr>
            <p:cNvPr id="21" name="Freeform 21"/>
            <p:cNvSpPr/>
            <p:nvPr/>
          </p:nvSpPr>
          <p:spPr>
            <a:xfrm>
              <a:off x="0" y="0"/>
              <a:ext cx="1594804" cy="498017"/>
            </a:xfrm>
            <a:custGeom>
              <a:avLst/>
              <a:gdLst/>
              <a:ahLst/>
              <a:cxnLst/>
              <a:rect l="l" t="t" r="r" b="b"/>
              <a:pathLst>
                <a:path w="1594804" h="498017">
                  <a:moveTo>
                    <a:pt x="0" y="0"/>
                  </a:moveTo>
                  <a:lnTo>
                    <a:pt x="1391604" y="0"/>
                  </a:lnTo>
                  <a:lnTo>
                    <a:pt x="1594804" y="249008"/>
                  </a:lnTo>
                  <a:lnTo>
                    <a:pt x="1391604" y="498017"/>
                  </a:lnTo>
                  <a:lnTo>
                    <a:pt x="0" y="498017"/>
                  </a:lnTo>
                  <a:lnTo>
                    <a:pt x="203200" y="249008"/>
                  </a:lnTo>
                  <a:lnTo>
                    <a:pt x="0" y="0"/>
                  </a:lnTo>
                  <a:close/>
                </a:path>
              </a:pathLst>
            </a:custGeom>
            <a:solidFill>
              <a:srgbClr val="FFA678"/>
            </a:solidFill>
            <a:ln cap="sq">
              <a:noFill/>
              <a:prstDash val="solid"/>
              <a:miter/>
            </a:ln>
          </p:spPr>
          <p:txBody>
            <a:bodyPr/>
            <a:lstStyle/>
            <a:p>
              <a:endParaRPr lang="es-MX"/>
            </a:p>
          </p:txBody>
        </p:sp>
        <p:sp>
          <p:nvSpPr>
            <p:cNvPr id="22" name="TextBox 22"/>
            <p:cNvSpPr txBox="1"/>
            <p:nvPr/>
          </p:nvSpPr>
          <p:spPr>
            <a:xfrm>
              <a:off x="177800" y="-28575"/>
              <a:ext cx="1340804" cy="526592"/>
            </a:xfrm>
            <a:prstGeom prst="rect">
              <a:avLst/>
            </a:prstGeom>
          </p:spPr>
          <p:txBody>
            <a:bodyPr lIns="50800" tIns="50800" rIns="50800" bIns="50800" rtlCol="0" anchor="ctr"/>
            <a:lstStyle/>
            <a:p>
              <a:pPr marL="0" lvl="0" indent="0" algn="ctr">
                <a:lnSpc>
                  <a:spcPts val="2239"/>
                </a:lnSpc>
                <a:spcBef>
                  <a:spcPct val="0"/>
                </a:spcBef>
              </a:pPr>
              <a:r>
                <a:rPr lang="en-US" sz="1599" b="1">
                  <a:solidFill>
                    <a:srgbClr val="000000"/>
                  </a:solidFill>
                  <a:latin typeface="Montserrat 1 Bold"/>
                  <a:ea typeface="Montserrat 1 Bold"/>
                  <a:cs typeface="Montserrat 1 Bold"/>
                  <a:sym typeface="Montserrat 1 Bold"/>
                </a:rPr>
                <a:t>1931</a:t>
              </a:r>
            </a:p>
          </p:txBody>
        </p:sp>
      </p:grpSp>
      <p:grpSp>
        <p:nvGrpSpPr>
          <p:cNvPr id="23" name="Group 23"/>
          <p:cNvGrpSpPr/>
          <p:nvPr/>
        </p:nvGrpSpPr>
        <p:grpSpPr>
          <a:xfrm>
            <a:off x="13516613" y="5599393"/>
            <a:ext cx="1924154" cy="600865"/>
            <a:chOff x="0" y="0"/>
            <a:chExt cx="1594804" cy="498017"/>
          </a:xfrm>
        </p:grpSpPr>
        <p:sp>
          <p:nvSpPr>
            <p:cNvPr id="24" name="Freeform 24"/>
            <p:cNvSpPr/>
            <p:nvPr/>
          </p:nvSpPr>
          <p:spPr>
            <a:xfrm>
              <a:off x="0" y="0"/>
              <a:ext cx="1594804" cy="498017"/>
            </a:xfrm>
            <a:custGeom>
              <a:avLst/>
              <a:gdLst/>
              <a:ahLst/>
              <a:cxnLst/>
              <a:rect l="l" t="t" r="r" b="b"/>
              <a:pathLst>
                <a:path w="1594804" h="498017">
                  <a:moveTo>
                    <a:pt x="0" y="0"/>
                  </a:moveTo>
                  <a:lnTo>
                    <a:pt x="1391604" y="0"/>
                  </a:lnTo>
                  <a:lnTo>
                    <a:pt x="1594804" y="249008"/>
                  </a:lnTo>
                  <a:lnTo>
                    <a:pt x="1391604" y="498017"/>
                  </a:lnTo>
                  <a:lnTo>
                    <a:pt x="0" y="498017"/>
                  </a:lnTo>
                  <a:lnTo>
                    <a:pt x="203200" y="249008"/>
                  </a:lnTo>
                  <a:lnTo>
                    <a:pt x="0" y="0"/>
                  </a:lnTo>
                  <a:close/>
                </a:path>
              </a:pathLst>
            </a:custGeom>
            <a:solidFill>
              <a:srgbClr val="FFBEC4"/>
            </a:solidFill>
            <a:ln cap="sq">
              <a:noFill/>
              <a:prstDash val="solid"/>
              <a:miter/>
            </a:ln>
          </p:spPr>
          <p:txBody>
            <a:bodyPr/>
            <a:lstStyle/>
            <a:p>
              <a:endParaRPr lang="es-MX"/>
            </a:p>
          </p:txBody>
        </p:sp>
        <p:sp>
          <p:nvSpPr>
            <p:cNvPr id="25" name="TextBox 25"/>
            <p:cNvSpPr txBox="1"/>
            <p:nvPr/>
          </p:nvSpPr>
          <p:spPr>
            <a:xfrm>
              <a:off x="177800" y="-28575"/>
              <a:ext cx="1340804" cy="526592"/>
            </a:xfrm>
            <a:prstGeom prst="rect">
              <a:avLst/>
            </a:prstGeom>
          </p:spPr>
          <p:txBody>
            <a:bodyPr lIns="50800" tIns="50800" rIns="50800" bIns="50800" rtlCol="0" anchor="ctr"/>
            <a:lstStyle/>
            <a:p>
              <a:pPr marL="0" lvl="0" indent="0" algn="ctr">
                <a:lnSpc>
                  <a:spcPts val="1820"/>
                </a:lnSpc>
                <a:spcBef>
                  <a:spcPct val="0"/>
                </a:spcBef>
              </a:pPr>
              <a:r>
                <a:rPr lang="en-US" sz="1300" b="1">
                  <a:solidFill>
                    <a:srgbClr val="000000"/>
                  </a:solidFill>
                  <a:latin typeface="Montserrat 1 Bold"/>
                  <a:ea typeface="Montserrat 1 Bold"/>
                  <a:cs typeface="Montserrat 1 Bold"/>
                  <a:sym typeface="Montserrat 1 Bold"/>
                </a:rPr>
                <a:t>1946</a:t>
              </a:r>
            </a:p>
          </p:txBody>
        </p:sp>
      </p:grpSp>
      <p:grpSp>
        <p:nvGrpSpPr>
          <p:cNvPr id="26" name="Group 26"/>
          <p:cNvGrpSpPr/>
          <p:nvPr/>
        </p:nvGrpSpPr>
        <p:grpSpPr>
          <a:xfrm>
            <a:off x="15279313" y="5599393"/>
            <a:ext cx="1924154" cy="600865"/>
            <a:chOff x="0" y="0"/>
            <a:chExt cx="1594804" cy="498017"/>
          </a:xfrm>
        </p:grpSpPr>
        <p:sp>
          <p:nvSpPr>
            <p:cNvPr id="27" name="Freeform 27"/>
            <p:cNvSpPr/>
            <p:nvPr/>
          </p:nvSpPr>
          <p:spPr>
            <a:xfrm>
              <a:off x="0" y="0"/>
              <a:ext cx="1594804" cy="498017"/>
            </a:xfrm>
            <a:custGeom>
              <a:avLst/>
              <a:gdLst/>
              <a:ahLst/>
              <a:cxnLst/>
              <a:rect l="l" t="t" r="r" b="b"/>
              <a:pathLst>
                <a:path w="1594804" h="498017">
                  <a:moveTo>
                    <a:pt x="0" y="0"/>
                  </a:moveTo>
                  <a:lnTo>
                    <a:pt x="1391604" y="0"/>
                  </a:lnTo>
                  <a:lnTo>
                    <a:pt x="1594804" y="249008"/>
                  </a:lnTo>
                  <a:lnTo>
                    <a:pt x="1391604" y="498017"/>
                  </a:lnTo>
                  <a:lnTo>
                    <a:pt x="0" y="498017"/>
                  </a:lnTo>
                  <a:lnTo>
                    <a:pt x="203200" y="249008"/>
                  </a:lnTo>
                  <a:lnTo>
                    <a:pt x="0" y="0"/>
                  </a:lnTo>
                  <a:close/>
                </a:path>
              </a:pathLst>
            </a:custGeom>
            <a:solidFill>
              <a:srgbClr val="FFBBE6"/>
            </a:solidFill>
            <a:ln cap="sq">
              <a:noFill/>
              <a:prstDash val="solid"/>
              <a:miter/>
            </a:ln>
          </p:spPr>
          <p:txBody>
            <a:bodyPr/>
            <a:lstStyle/>
            <a:p>
              <a:endParaRPr lang="es-MX"/>
            </a:p>
          </p:txBody>
        </p:sp>
        <p:sp>
          <p:nvSpPr>
            <p:cNvPr id="28" name="TextBox 28"/>
            <p:cNvSpPr txBox="1"/>
            <p:nvPr/>
          </p:nvSpPr>
          <p:spPr>
            <a:xfrm>
              <a:off x="177800" y="-28575"/>
              <a:ext cx="1340804" cy="526592"/>
            </a:xfrm>
            <a:prstGeom prst="rect">
              <a:avLst/>
            </a:prstGeom>
          </p:spPr>
          <p:txBody>
            <a:bodyPr lIns="50800" tIns="50800" rIns="50800" bIns="50800" rtlCol="0" anchor="ctr"/>
            <a:lstStyle/>
            <a:p>
              <a:pPr marL="0" lvl="0" indent="0" algn="ctr">
                <a:lnSpc>
                  <a:spcPts val="1820"/>
                </a:lnSpc>
                <a:spcBef>
                  <a:spcPct val="0"/>
                </a:spcBef>
              </a:pPr>
              <a:r>
                <a:rPr lang="en-US" sz="1300" b="1">
                  <a:solidFill>
                    <a:srgbClr val="000000"/>
                  </a:solidFill>
                  <a:latin typeface="Montserrat 1 Bold"/>
                  <a:ea typeface="Montserrat 1 Bold"/>
                  <a:cs typeface="Montserrat 1 Bold"/>
                  <a:sym typeface="Montserrat 1 Bold"/>
                </a:rPr>
                <a:t>post 2da guerra mundial</a:t>
              </a:r>
            </a:p>
          </p:txBody>
        </p:sp>
      </p:grpSp>
      <p:sp>
        <p:nvSpPr>
          <p:cNvPr id="29" name="AutoShape 29"/>
          <p:cNvSpPr/>
          <p:nvPr/>
        </p:nvSpPr>
        <p:spPr>
          <a:xfrm flipH="1" flipV="1">
            <a:off x="2218142" y="4259789"/>
            <a:ext cx="0" cy="936761"/>
          </a:xfrm>
          <a:prstGeom prst="line">
            <a:avLst/>
          </a:prstGeom>
          <a:ln w="38100" cap="flat">
            <a:solidFill>
              <a:srgbClr val="818DAB"/>
            </a:solidFill>
            <a:prstDash val="solid"/>
            <a:headEnd type="none" w="sm" len="sm"/>
            <a:tailEnd type="oval" w="lg" len="lg"/>
          </a:ln>
        </p:spPr>
        <p:txBody>
          <a:bodyPr/>
          <a:lstStyle/>
          <a:p>
            <a:endParaRPr lang="es-MX"/>
          </a:p>
        </p:txBody>
      </p:sp>
      <p:sp>
        <p:nvSpPr>
          <p:cNvPr id="30" name="AutoShape 30"/>
          <p:cNvSpPr/>
          <p:nvPr/>
        </p:nvSpPr>
        <p:spPr>
          <a:xfrm flipH="1" flipV="1">
            <a:off x="5715683" y="4259789"/>
            <a:ext cx="0" cy="936761"/>
          </a:xfrm>
          <a:prstGeom prst="line">
            <a:avLst/>
          </a:prstGeom>
          <a:ln w="38100" cap="flat">
            <a:solidFill>
              <a:srgbClr val="00C2CB"/>
            </a:solidFill>
            <a:prstDash val="solid"/>
            <a:headEnd type="none" w="sm" len="sm"/>
            <a:tailEnd type="oval" w="lg" len="lg"/>
          </a:ln>
        </p:spPr>
        <p:txBody>
          <a:bodyPr/>
          <a:lstStyle/>
          <a:p>
            <a:endParaRPr lang="es-MX"/>
          </a:p>
        </p:txBody>
      </p:sp>
      <p:sp>
        <p:nvSpPr>
          <p:cNvPr id="31" name="AutoShape 31"/>
          <p:cNvSpPr/>
          <p:nvPr/>
        </p:nvSpPr>
        <p:spPr>
          <a:xfrm>
            <a:off x="14482377" y="6476881"/>
            <a:ext cx="0" cy="936761"/>
          </a:xfrm>
          <a:prstGeom prst="line">
            <a:avLst/>
          </a:prstGeom>
          <a:ln w="38100" cap="flat">
            <a:solidFill>
              <a:srgbClr val="E87B85"/>
            </a:solidFill>
            <a:prstDash val="solid"/>
            <a:headEnd type="none" w="sm" len="sm"/>
            <a:tailEnd type="oval" w="lg" len="lg"/>
          </a:ln>
        </p:spPr>
        <p:txBody>
          <a:bodyPr/>
          <a:lstStyle/>
          <a:p>
            <a:endParaRPr lang="es-MX"/>
          </a:p>
        </p:txBody>
      </p:sp>
      <p:sp>
        <p:nvSpPr>
          <p:cNvPr id="32" name="AutoShape 32"/>
          <p:cNvSpPr/>
          <p:nvPr/>
        </p:nvSpPr>
        <p:spPr>
          <a:xfrm>
            <a:off x="10942648" y="6476881"/>
            <a:ext cx="0" cy="936761"/>
          </a:xfrm>
          <a:prstGeom prst="line">
            <a:avLst/>
          </a:prstGeom>
          <a:ln w="38100" cap="flat">
            <a:solidFill>
              <a:srgbClr val="E1B900"/>
            </a:solidFill>
            <a:prstDash val="solid"/>
            <a:headEnd type="none" w="sm" len="sm"/>
            <a:tailEnd type="oval" w="lg" len="lg"/>
          </a:ln>
        </p:spPr>
        <p:txBody>
          <a:bodyPr/>
          <a:lstStyle/>
          <a:p>
            <a:endParaRPr lang="es-MX"/>
          </a:p>
        </p:txBody>
      </p:sp>
      <p:sp>
        <p:nvSpPr>
          <p:cNvPr id="33" name="AutoShape 33"/>
          <p:cNvSpPr/>
          <p:nvPr/>
        </p:nvSpPr>
        <p:spPr>
          <a:xfrm>
            <a:off x="7402919" y="6476881"/>
            <a:ext cx="0" cy="936761"/>
          </a:xfrm>
          <a:prstGeom prst="line">
            <a:avLst/>
          </a:prstGeom>
          <a:ln w="38100" cap="flat">
            <a:solidFill>
              <a:srgbClr val="70B812"/>
            </a:solidFill>
            <a:prstDash val="solid"/>
            <a:headEnd type="none" w="sm" len="sm"/>
            <a:tailEnd type="oval" w="lg" len="lg"/>
          </a:ln>
        </p:spPr>
        <p:txBody>
          <a:bodyPr/>
          <a:lstStyle/>
          <a:p>
            <a:endParaRPr lang="es-MX"/>
          </a:p>
        </p:txBody>
      </p:sp>
      <p:sp>
        <p:nvSpPr>
          <p:cNvPr id="34" name="AutoShape 34"/>
          <p:cNvSpPr/>
          <p:nvPr/>
        </p:nvSpPr>
        <p:spPr>
          <a:xfrm>
            <a:off x="3863190" y="6476881"/>
            <a:ext cx="0" cy="936761"/>
          </a:xfrm>
          <a:prstGeom prst="line">
            <a:avLst/>
          </a:prstGeom>
          <a:ln w="38100" cap="flat">
            <a:solidFill>
              <a:srgbClr val="521DF1"/>
            </a:solidFill>
            <a:prstDash val="solid"/>
            <a:headEnd type="none" w="sm" len="sm"/>
            <a:tailEnd type="oval" w="lg" len="lg"/>
          </a:ln>
        </p:spPr>
        <p:txBody>
          <a:bodyPr/>
          <a:lstStyle/>
          <a:p>
            <a:endParaRPr lang="es-MX"/>
          </a:p>
        </p:txBody>
      </p:sp>
      <p:sp>
        <p:nvSpPr>
          <p:cNvPr id="35" name="AutoShape 35"/>
          <p:cNvSpPr/>
          <p:nvPr/>
        </p:nvSpPr>
        <p:spPr>
          <a:xfrm flipV="1">
            <a:off x="9213223" y="4259789"/>
            <a:ext cx="18510" cy="936761"/>
          </a:xfrm>
          <a:prstGeom prst="line">
            <a:avLst/>
          </a:prstGeom>
          <a:ln w="38100" cap="flat">
            <a:solidFill>
              <a:srgbClr val="C4BD19"/>
            </a:solidFill>
            <a:prstDash val="solid"/>
            <a:headEnd type="none" w="sm" len="sm"/>
            <a:tailEnd type="oval" w="lg" len="lg"/>
          </a:ln>
        </p:spPr>
        <p:txBody>
          <a:bodyPr/>
          <a:lstStyle/>
          <a:p>
            <a:endParaRPr lang="es-MX"/>
          </a:p>
        </p:txBody>
      </p:sp>
      <p:sp>
        <p:nvSpPr>
          <p:cNvPr id="36" name="AutoShape 36"/>
          <p:cNvSpPr/>
          <p:nvPr/>
        </p:nvSpPr>
        <p:spPr>
          <a:xfrm flipV="1">
            <a:off x="12710764" y="4259789"/>
            <a:ext cx="0" cy="936761"/>
          </a:xfrm>
          <a:prstGeom prst="line">
            <a:avLst/>
          </a:prstGeom>
          <a:ln w="38100" cap="flat">
            <a:solidFill>
              <a:srgbClr val="F0702F"/>
            </a:solidFill>
            <a:prstDash val="solid"/>
            <a:headEnd type="none" w="sm" len="sm"/>
            <a:tailEnd type="oval" w="lg" len="lg"/>
          </a:ln>
        </p:spPr>
        <p:txBody>
          <a:bodyPr/>
          <a:lstStyle/>
          <a:p>
            <a:endParaRPr lang="es-MX"/>
          </a:p>
        </p:txBody>
      </p:sp>
      <p:sp>
        <p:nvSpPr>
          <p:cNvPr id="37" name="AutoShape 37"/>
          <p:cNvSpPr/>
          <p:nvPr/>
        </p:nvSpPr>
        <p:spPr>
          <a:xfrm flipV="1">
            <a:off x="16208305" y="4259789"/>
            <a:ext cx="0" cy="936761"/>
          </a:xfrm>
          <a:prstGeom prst="line">
            <a:avLst/>
          </a:prstGeom>
          <a:ln w="38100" cap="flat">
            <a:solidFill>
              <a:srgbClr val="F0419F"/>
            </a:solidFill>
            <a:prstDash val="solid"/>
            <a:headEnd type="none" w="sm" len="sm"/>
            <a:tailEnd type="oval" w="lg" len="lg"/>
          </a:ln>
        </p:spPr>
        <p:txBody>
          <a:bodyPr/>
          <a:lstStyle/>
          <a:p>
            <a:endParaRPr lang="es-MX"/>
          </a:p>
        </p:txBody>
      </p:sp>
      <p:sp>
        <p:nvSpPr>
          <p:cNvPr id="38" name="Freeform 38"/>
          <p:cNvSpPr/>
          <p:nvPr/>
        </p:nvSpPr>
        <p:spPr>
          <a:xfrm>
            <a:off x="440443" y="4133291"/>
            <a:ext cx="1176513" cy="1284610"/>
          </a:xfrm>
          <a:custGeom>
            <a:avLst/>
            <a:gdLst/>
            <a:ahLst/>
            <a:cxnLst/>
            <a:rect l="l" t="t" r="r" b="b"/>
            <a:pathLst>
              <a:path w="1176513" h="1284610">
                <a:moveTo>
                  <a:pt x="0" y="0"/>
                </a:moveTo>
                <a:lnTo>
                  <a:pt x="1176514" y="0"/>
                </a:lnTo>
                <a:lnTo>
                  <a:pt x="1176514" y="1284609"/>
                </a:lnTo>
                <a:lnTo>
                  <a:pt x="0" y="12846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39" name="Freeform 39"/>
          <p:cNvSpPr/>
          <p:nvPr/>
        </p:nvSpPr>
        <p:spPr>
          <a:xfrm>
            <a:off x="5890346" y="3980891"/>
            <a:ext cx="1404804" cy="1415095"/>
          </a:xfrm>
          <a:custGeom>
            <a:avLst/>
            <a:gdLst/>
            <a:ahLst/>
            <a:cxnLst/>
            <a:rect l="l" t="t" r="r" b="b"/>
            <a:pathLst>
              <a:path w="1404804" h="1415095">
                <a:moveTo>
                  <a:pt x="0" y="0"/>
                </a:moveTo>
                <a:lnTo>
                  <a:pt x="1404804" y="0"/>
                </a:lnTo>
                <a:lnTo>
                  <a:pt x="1404804" y="1415095"/>
                </a:lnTo>
                <a:lnTo>
                  <a:pt x="0" y="141509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40" name="Freeform 40"/>
          <p:cNvSpPr/>
          <p:nvPr/>
        </p:nvSpPr>
        <p:spPr>
          <a:xfrm>
            <a:off x="14863377" y="6376589"/>
            <a:ext cx="1195608" cy="1291914"/>
          </a:xfrm>
          <a:custGeom>
            <a:avLst/>
            <a:gdLst/>
            <a:ahLst/>
            <a:cxnLst/>
            <a:rect l="l" t="t" r="r" b="b"/>
            <a:pathLst>
              <a:path w="1195608" h="1291914">
                <a:moveTo>
                  <a:pt x="0" y="0"/>
                </a:moveTo>
                <a:lnTo>
                  <a:pt x="1195608" y="0"/>
                </a:lnTo>
                <a:lnTo>
                  <a:pt x="1195608" y="1291914"/>
                </a:lnTo>
                <a:lnTo>
                  <a:pt x="0" y="12919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MX"/>
          </a:p>
        </p:txBody>
      </p:sp>
      <p:sp>
        <p:nvSpPr>
          <p:cNvPr id="41" name="Freeform 41"/>
          <p:cNvSpPr/>
          <p:nvPr/>
        </p:nvSpPr>
        <p:spPr>
          <a:xfrm>
            <a:off x="9416374" y="6476881"/>
            <a:ext cx="1149677" cy="1301075"/>
          </a:xfrm>
          <a:custGeom>
            <a:avLst/>
            <a:gdLst/>
            <a:ahLst/>
            <a:cxnLst/>
            <a:rect l="l" t="t" r="r" b="b"/>
            <a:pathLst>
              <a:path w="1149677" h="1301075">
                <a:moveTo>
                  <a:pt x="0" y="0"/>
                </a:moveTo>
                <a:lnTo>
                  <a:pt x="1149677" y="0"/>
                </a:lnTo>
                <a:lnTo>
                  <a:pt x="1149677" y="1301075"/>
                </a:lnTo>
                <a:lnTo>
                  <a:pt x="0" y="130107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42" name="TextBox 42"/>
          <p:cNvSpPr txBox="1"/>
          <p:nvPr/>
        </p:nvSpPr>
        <p:spPr>
          <a:xfrm>
            <a:off x="834752" y="3070319"/>
            <a:ext cx="2766779" cy="910572"/>
          </a:xfrm>
          <a:prstGeom prst="rect">
            <a:avLst/>
          </a:prstGeom>
        </p:spPr>
        <p:txBody>
          <a:bodyPr lIns="0" tIns="0" rIns="0" bIns="0" rtlCol="0" anchor="t">
            <a:spAutoFit/>
          </a:bodyPr>
          <a:lstStyle/>
          <a:p>
            <a:pPr algn="ctr">
              <a:lnSpc>
                <a:spcPts val="1853"/>
              </a:lnSpc>
            </a:pPr>
            <a:r>
              <a:rPr lang="en-US" sz="1211">
                <a:solidFill>
                  <a:srgbClr val="000000"/>
                </a:solidFill>
                <a:latin typeface="Montserrat 1"/>
                <a:ea typeface="Montserrat 1"/>
                <a:cs typeface="Montserrat 1"/>
                <a:sym typeface="Montserrat 1"/>
              </a:rPr>
              <a:t>El Ministro de Finanzas realiza la apertura del presupuesto en el que basa sus planes, los gastos posibles y su control</a:t>
            </a:r>
          </a:p>
        </p:txBody>
      </p:sp>
      <p:sp>
        <p:nvSpPr>
          <p:cNvPr id="43" name="TextBox 43"/>
          <p:cNvSpPr txBox="1"/>
          <p:nvPr/>
        </p:nvSpPr>
        <p:spPr>
          <a:xfrm>
            <a:off x="816243" y="2645239"/>
            <a:ext cx="2803798" cy="309473"/>
          </a:xfrm>
          <a:prstGeom prst="rect">
            <a:avLst/>
          </a:prstGeom>
        </p:spPr>
        <p:txBody>
          <a:bodyPr lIns="0" tIns="0" rIns="0" bIns="0" rtlCol="0" anchor="t">
            <a:spAutoFit/>
          </a:bodyPr>
          <a:lstStyle/>
          <a:p>
            <a:pPr marL="0" lvl="0" indent="0" algn="ctr">
              <a:lnSpc>
                <a:spcPts val="2470"/>
              </a:lnSpc>
            </a:pPr>
            <a:r>
              <a:rPr lang="en-US" sz="1930" b="1">
                <a:solidFill>
                  <a:srgbClr val="818DAB"/>
                </a:solidFill>
                <a:latin typeface="Montserrat 1 Bold"/>
                <a:ea typeface="Montserrat 1 Bold"/>
                <a:cs typeface="Montserrat 1 Bold"/>
                <a:sym typeface="Montserrat 1 Bold"/>
              </a:rPr>
              <a:t>Inglaterra</a:t>
            </a:r>
          </a:p>
        </p:txBody>
      </p:sp>
      <p:sp>
        <p:nvSpPr>
          <p:cNvPr id="44" name="TextBox 44"/>
          <p:cNvSpPr txBox="1"/>
          <p:nvPr/>
        </p:nvSpPr>
        <p:spPr>
          <a:xfrm>
            <a:off x="4332293" y="3070319"/>
            <a:ext cx="2766779" cy="448946"/>
          </a:xfrm>
          <a:prstGeom prst="rect">
            <a:avLst/>
          </a:prstGeom>
        </p:spPr>
        <p:txBody>
          <a:bodyPr lIns="0" tIns="0" rIns="0" bIns="0" rtlCol="0" anchor="t">
            <a:spAutoFit/>
          </a:bodyPr>
          <a:lstStyle/>
          <a:p>
            <a:pPr algn="ctr">
              <a:lnSpc>
                <a:spcPts val="1853"/>
              </a:lnSpc>
            </a:pPr>
            <a:r>
              <a:rPr lang="en-US" sz="1211">
                <a:solidFill>
                  <a:srgbClr val="000000"/>
                </a:solidFill>
                <a:latin typeface="Montserrat 1"/>
                <a:ea typeface="Montserrat 1"/>
                <a:cs typeface="Montserrat 1"/>
                <a:sym typeface="Montserrat 1"/>
              </a:rPr>
              <a:t>Implanta un presupuesto rudimentario en el gobierno</a:t>
            </a:r>
          </a:p>
        </p:txBody>
      </p:sp>
      <p:sp>
        <p:nvSpPr>
          <p:cNvPr id="45" name="TextBox 45"/>
          <p:cNvSpPr txBox="1"/>
          <p:nvPr/>
        </p:nvSpPr>
        <p:spPr>
          <a:xfrm>
            <a:off x="4313783" y="2645239"/>
            <a:ext cx="2803798" cy="309473"/>
          </a:xfrm>
          <a:prstGeom prst="rect">
            <a:avLst/>
          </a:prstGeom>
        </p:spPr>
        <p:txBody>
          <a:bodyPr lIns="0" tIns="0" rIns="0" bIns="0" rtlCol="0" anchor="t">
            <a:spAutoFit/>
          </a:bodyPr>
          <a:lstStyle/>
          <a:p>
            <a:pPr marL="0" lvl="0" indent="0" algn="ctr">
              <a:lnSpc>
                <a:spcPts val="2470"/>
              </a:lnSpc>
            </a:pPr>
            <a:r>
              <a:rPr lang="en-US" sz="1930" b="1">
                <a:solidFill>
                  <a:srgbClr val="03949B"/>
                </a:solidFill>
                <a:latin typeface="Montserrat 1 Bold"/>
                <a:ea typeface="Montserrat 1 Bold"/>
                <a:cs typeface="Montserrat 1 Bold"/>
                <a:sym typeface="Montserrat 1 Bold"/>
              </a:rPr>
              <a:t>EUA</a:t>
            </a:r>
          </a:p>
        </p:txBody>
      </p:sp>
      <p:sp>
        <p:nvSpPr>
          <p:cNvPr id="46" name="TextBox 46"/>
          <p:cNvSpPr txBox="1"/>
          <p:nvPr/>
        </p:nvSpPr>
        <p:spPr>
          <a:xfrm>
            <a:off x="13098988" y="8347556"/>
            <a:ext cx="2766779" cy="679759"/>
          </a:xfrm>
          <a:prstGeom prst="rect">
            <a:avLst/>
          </a:prstGeom>
        </p:spPr>
        <p:txBody>
          <a:bodyPr lIns="0" tIns="0" rIns="0" bIns="0" rtlCol="0" anchor="t">
            <a:spAutoFit/>
          </a:bodyPr>
          <a:lstStyle/>
          <a:p>
            <a:pPr algn="ctr">
              <a:lnSpc>
                <a:spcPts val="1853"/>
              </a:lnSpc>
            </a:pPr>
            <a:r>
              <a:rPr lang="en-US" sz="1211">
                <a:solidFill>
                  <a:srgbClr val="000000"/>
                </a:solidFill>
                <a:latin typeface="Montserrat 1"/>
                <a:ea typeface="Montserrat 1"/>
                <a:cs typeface="Montserrat 1"/>
                <a:sym typeface="Montserrat 1"/>
              </a:rPr>
              <a:t> El Departamento de Marina, para 1948, presentó el presupuesto por programas y actividades.</a:t>
            </a:r>
          </a:p>
        </p:txBody>
      </p:sp>
      <p:sp>
        <p:nvSpPr>
          <p:cNvPr id="47" name="TextBox 47"/>
          <p:cNvSpPr txBox="1"/>
          <p:nvPr/>
        </p:nvSpPr>
        <p:spPr>
          <a:xfrm>
            <a:off x="13080478" y="7959489"/>
            <a:ext cx="2803798" cy="309473"/>
          </a:xfrm>
          <a:prstGeom prst="rect">
            <a:avLst/>
          </a:prstGeom>
        </p:spPr>
        <p:txBody>
          <a:bodyPr lIns="0" tIns="0" rIns="0" bIns="0" rtlCol="0" anchor="t">
            <a:spAutoFit/>
          </a:bodyPr>
          <a:lstStyle/>
          <a:p>
            <a:pPr marL="0" lvl="0" indent="0" algn="ctr">
              <a:lnSpc>
                <a:spcPts val="2470"/>
              </a:lnSpc>
            </a:pPr>
            <a:r>
              <a:rPr lang="en-US" sz="1930" b="1">
                <a:solidFill>
                  <a:srgbClr val="DB5763"/>
                </a:solidFill>
                <a:latin typeface="Montserrat 1 Bold"/>
                <a:ea typeface="Montserrat 1 Bold"/>
                <a:cs typeface="Montserrat 1 Bold"/>
                <a:sym typeface="Montserrat 1 Bold"/>
              </a:rPr>
              <a:t>EUA</a:t>
            </a:r>
          </a:p>
        </p:txBody>
      </p:sp>
      <p:sp>
        <p:nvSpPr>
          <p:cNvPr id="48" name="TextBox 48"/>
          <p:cNvSpPr txBox="1"/>
          <p:nvPr/>
        </p:nvSpPr>
        <p:spPr>
          <a:xfrm>
            <a:off x="9559259" y="8365503"/>
            <a:ext cx="2766779" cy="1372197"/>
          </a:xfrm>
          <a:prstGeom prst="rect">
            <a:avLst/>
          </a:prstGeom>
        </p:spPr>
        <p:txBody>
          <a:bodyPr lIns="0" tIns="0" rIns="0" bIns="0" rtlCol="0" anchor="t">
            <a:spAutoFit/>
          </a:bodyPr>
          <a:lstStyle/>
          <a:p>
            <a:pPr algn="ctr">
              <a:lnSpc>
                <a:spcPts val="1853"/>
              </a:lnSpc>
            </a:pPr>
            <a:r>
              <a:rPr lang="en-US" sz="1211">
                <a:solidFill>
                  <a:srgbClr val="000000"/>
                </a:solidFill>
                <a:latin typeface="Montserrat 1"/>
                <a:ea typeface="Montserrat 1"/>
                <a:cs typeface="Montserrat 1"/>
                <a:sym typeface="Montserrat 1"/>
              </a:rPr>
              <a:t> Se lleva a efecto el primer Simposio Internacional de Control Presupuestal, integrado por representantes de 25 países, donde se estructuraron sus principios para tener así un rango internacional.</a:t>
            </a:r>
          </a:p>
        </p:txBody>
      </p:sp>
      <p:sp>
        <p:nvSpPr>
          <p:cNvPr id="49" name="TextBox 49"/>
          <p:cNvSpPr txBox="1"/>
          <p:nvPr/>
        </p:nvSpPr>
        <p:spPr>
          <a:xfrm>
            <a:off x="9540749" y="7959489"/>
            <a:ext cx="2803798" cy="309473"/>
          </a:xfrm>
          <a:prstGeom prst="rect">
            <a:avLst/>
          </a:prstGeom>
        </p:spPr>
        <p:txBody>
          <a:bodyPr lIns="0" tIns="0" rIns="0" bIns="0" rtlCol="0" anchor="t">
            <a:spAutoFit/>
          </a:bodyPr>
          <a:lstStyle/>
          <a:p>
            <a:pPr marL="0" lvl="0" indent="0" algn="ctr">
              <a:lnSpc>
                <a:spcPts val="2470"/>
              </a:lnSpc>
            </a:pPr>
            <a:r>
              <a:rPr lang="en-US" sz="1930" b="1">
                <a:solidFill>
                  <a:srgbClr val="A48701"/>
                </a:solidFill>
                <a:latin typeface="Montserrat 1 Bold"/>
                <a:ea typeface="Montserrat 1 Bold"/>
                <a:cs typeface="Montserrat 1 Bold"/>
                <a:sym typeface="Montserrat 1 Bold"/>
              </a:rPr>
              <a:t>Ginebra, Suiza</a:t>
            </a:r>
          </a:p>
        </p:txBody>
      </p:sp>
      <p:sp>
        <p:nvSpPr>
          <p:cNvPr id="50" name="TextBox 50"/>
          <p:cNvSpPr txBox="1"/>
          <p:nvPr/>
        </p:nvSpPr>
        <p:spPr>
          <a:xfrm>
            <a:off x="6019530" y="8347556"/>
            <a:ext cx="2766779" cy="679759"/>
          </a:xfrm>
          <a:prstGeom prst="rect">
            <a:avLst/>
          </a:prstGeom>
        </p:spPr>
        <p:txBody>
          <a:bodyPr lIns="0" tIns="0" rIns="0" bIns="0" rtlCol="0" anchor="t">
            <a:spAutoFit/>
          </a:bodyPr>
          <a:lstStyle/>
          <a:p>
            <a:pPr algn="ctr">
              <a:lnSpc>
                <a:spcPts val="1853"/>
              </a:lnSpc>
            </a:pPr>
            <a:r>
              <a:rPr lang="en-US" sz="1211">
                <a:solidFill>
                  <a:srgbClr val="000000"/>
                </a:solidFill>
                <a:latin typeface="Montserrat 1"/>
                <a:ea typeface="Montserrat 1"/>
                <a:cs typeface="Montserrat 1"/>
                <a:sym typeface="Montserrat 1"/>
              </a:rPr>
              <a:t>Se aprecia la conveniencia del control de los gastos por medio de el presupuesto</a:t>
            </a:r>
          </a:p>
        </p:txBody>
      </p:sp>
      <p:sp>
        <p:nvSpPr>
          <p:cNvPr id="51" name="TextBox 51"/>
          <p:cNvSpPr txBox="1"/>
          <p:nvPr/>
        </p:nvSpPr>
        <p:spPr>
          <a:xfrm>
            <a:off x="6001020" y="7959489"/>
            <a:ext cx="2803798" cy="309473"/>
          </a:xfrm>
          <a:prstGeom prst="rect">
            <a:avLst/>
          </a:prstGeom>
        </p:spPr>
        <p:txBody>
          <a:bodyPr lIns="0" tIns="0" rIns="0" bIns="0" rtlCol="0" anchor="t">
            <a:spAutoFit/>
          </a:bodyPr>
          <a:lstStyle/>
          <a:p>
            <a:pPr marL="0" lvl="0" indent="0" algn="ctr">
              <a:lnSpc>
                <a:spcPts val="2470"/>
              </a:lnSpc>
            </a:pPr>
            <a:r>
              <a:rPr lang="en-US" sz="1930" b="1">
                <a:solidFill>
                  <a:srgbClr val="5C9B0A"/>
                </a:solidFill>
                <a:latin typeface="Montserrat 1 Bold"/>
                <a:ea typeface="Montserrat 1 Bold"/>
                <a:cs typeface="Montserrat 1 Bold"/>
                <a:sym typeface="Montserrat 1 Bold"/>
              </a:rPr>
              <a:t>Toda la industria</a:t>
            </a:r>
          </a:p>
        </p:txBody>
      </p:sp>
      <p:sp>
        <p:nvSpPr>
          <p:cNvPr id="52" name="TextBox 52"/>
          <p:cNvSpPr txBox="1"/>
          <p:nvPr/>
        </p:nvSpPr>
        <p:spPr>
          <a:xfrm>
            <a:off x="2479801" y="8347556"/>
            <a:ext cx="2766779" cy="679759"/>
          </a:xfrm>
          <a:prstGeom prst="rect">
            <a:avLst/>
          </a:prstGeom>
        </p:spPr>
        <p:txBody>
          <a:bodyPr lIns="0" tIns="0" rIns="0" bIns="0" rtlCol="0" anchor="t">
            <a:spAutoFit/>
          </a:bodyPr>
          <a:lstStyle/>
          <a:p>
            <a:pPr algn="ctr">
              <a:lnSpc>
                <a:spcPts val="1853"/>
              </a:lnSpc>
            </a:pPr>
            <a:r>
              <a:rPr lang="en-US" sz="1211">
                <a:solidFill>
                  <a:srgbClr val="000000"/>
                </a:solidFill>
                <a:latin typeface="Montserrat 1"/>
                <a:ea typeface="Montserrat 1"/>
                <a:cs typeface="Montserrat 1"/>
                <a:sym typeface="Montserrat 1"/>
              </a:rPr>
              <a:t>Adoptan un procedimiento de presupuesto para la base gubernamental</a:t>
            </a:r>
          </a:p>
        </p:txBody>
      </p:sp>
      <p:sp>
        <p:nvSpPr>
          <p:cNvPr id="53" name="TextBox 53"/>
          <p:cNvSpPr txBox="1"/>
          <p:nvPr/>
        </p:nvSpPr>
        <p:spPr>
          <a:xfrm>
            <a:off x="2461291" y="7649453"/>
            <a:ext cx="2803798" cy="619508"/>
          </a:xfrm>
          <a:prstGeom prst="rect">
            <a:avLst/>
          </a:prstGeom>
        </p:spPr>
        <p:txBody>
          <a:bodyPr lIns="0" tIns="0" rIns="0" bIns="0" rtlCol="0" anchor="t">
            <a:spAutoFit/>
          </a:bodyPr>
          <a:lstStyle/>
          <a:p>
            <a:pPr marL="0" lvl="0" indent="0" algn="ctr">
              <a:lnSpc>
                <a:spcPts val="2470"/>
              </a:lnSpc>
            </a:pPr>
            <a:r>
              <a:rPr lang="en-US" sz="1930" b="1">
                <a:solidFill>
                  <a:srgbClr val="521DF1"/>
                </a:solidFill>
                <a:latin typeface="Montserrat 1 Bold"/>
                <a:ea typeface="Montserrat 1 Bold"/>
                <a:cs typeface="Montserrat 1 Bold"/>
                <a:sym typeface="Montserrat 1 Bold"/>
              </a:rPr>
              <a:t>Francia y otros países europeos</a:t>
            </a:r>
          </a:p>
        </p:txBody>
      </p:sp>
      <p:sp>
        <p:nvSpPr>
          <p:cNvPr id="54" name="TextBox 54"/>
          <p:cNvSpPr txBox="1"/>
          <p:nvPr/>
        </p:nvSpPr>
        <p:spPr>
          <a:xfrm>
            <a:off x="7295150" y="2626189"/>
            <a:ext cx="3873166" cy="1359408"/>
          </a:xfrm>
          <a:prstGeom prst="rect">
            <a:avLst/>
          </a:prstGeom>
        </p:spPr>
        <p:txBody>
          <a:bodyPr lIns="0" tIns="0" rIns="0" bIns="0" rtlCol="0" anchor="t">
            <a:spAutoFit/>
          </a:bodyPr>
          <a:lstStyle/>
          <a:p>
            <a:pPr algn="just">
              <a:lnSpc>
                <a:spcPts val="1836"/>
              </a:lnSpc>
            </a:pPr>
            <a:r>
              <a:rPr lang="en-US" sz="1200">
                <a:solidFill>
                  <a:srgbClr val="000000"/>
                </a:solidFill>
                <a:latin typeface="Montserrat 1"/>
                <a:ea typeface="Montserrat 1"/>
                <a:cs typeface="Montserrat 1"/>
                <a:sym typeface="Montserrat 1"/>
              </a:rPr>
              <a:t>Es la etapa en que se inicia la evolución y la madurez de el presupuesto,  Se aprueba la Ley del Presupuesto Nacional, y se establece como instrumento de la administración oficial.  A partir de esta época se exportó de América a Europa, básicamente a Francia y Alemania.</a:t>
            </a:r>
          </a:p>
        </p:txBody>
      </p:sp>
      <p:sp>
        <p:nvSpPr>
          <p:cNvPr id="55" name="TextBox 55"/>
          <p:cNvSpPr txBox="1"/>
          <p:nvPr/>
        </p:nvSpPr>
        <p:spPr>
          <a:xfrm>
            <a:off x="7829834" y="2000887"/>
            <a:ext cx="2803798" cy="309473"/>
          </a:xfrm>
          <a:prstGeom prst="rect">
            <a:avLst/>
          </a:prstGeom>
        </p:spPr>
        <p:txBody>
          <a:bodyPr lIns="0" tIns="0" rIns="0" bIns="0" rtlCol="0" anchor="t">
            <a:spAutoFit/>
          </a:bodyPr>
          <a:lstStyle/>
          <a:p>
            <a:pPr marL="0" lvl="0" indent="0" algn="ctr">
              <a:lnSpc>
                <a:spcPts val="2470"/>
              </a:lnSpc>
              <a:spcBef>
                <a:spcPct val="0"/>
              </a:spcBef>
            </a:pPr>
            <a:r>
              <a:rPr lang="en-US" sz="1930" b="1">
                <a:solidFill>
                  <a:srgbClr val="948E0A"/>
                </a:solidFill>
                <a:latin typeface="Montserrat 1 Bold"/>
                <a:ea typeface="Montserrat 1 Bold"/>
                <a:cs typeface="Montserrat 1 Bold"/>
                <a:sym typeface="Montserrat 1 Bold"/>
              </a:rPr>
              <a:t>EUA</a:t>
            </a:r>
          </a:p>
        </p:txBody>
      </p:sp>
      <p:sp>
        <p:nvSpPr>
          <p:cNvPr id="56" name="TextBox 56"/>
          <p:cNvSpPr txBox="1"/>
          <p:nvPr/>
        </p:nvSpPr>
        <p:spPr>
          <a:xfrm>
            <a:off x="11327375" y="3070319"/>
            <a:ext cx="2766779" cy="1141384"/>
          </a:xfrm>
          <a:prstGeom prst="rect">
            <a:avLst/>
          </a:prstGeom>
        </p:spPr>
        <p:txBody>
          <a:bodyPr lIns="0" tIns="0" rIns="0" bIns="0" rtlCol="0" anchor="t">
            <a:spAutoFit/>
          </a:bodyPr>
          <a:lstStyle/>
          <a:p>
            <a:pPr algn="ctr">
              <a:lnSpc>
                <a:spcPts val="1853"/>
              </a:lnSpc>
            </a:pPr>
            <a:r>
              <a:rPr lang="en-US" sz="1211">
                <a:solidFill>
                  <a:srgbClr val="000000"/>
                </a:solidFill>
                <a:latin typeface="Montserrat 1"/>
                <a:ea typeface="Montserrat 1"/>
                <a:cs typeface="Montserrat 1"/>
                <a:sym typeface="Montserrat 1"/>
              </a:rPr>
              <a:t>Empresas de origen norteamericano, como la General Motors Co. y, después la Ford Motors Co. establecieron la Técnica Presupuestal.</a:t>
            </a:r>
          </a:p>
        </p:txBody>
      </p:sp>
      <p:sp>
        <p:nvSpPr>
          <p:cNvPr id="57" name="TextBox 57"/>
          <p:cNvSpPr txBox="1"/>
          <p:nvPr/>
        </p:nvSpPr>
        <p:spPr>
          <a:xfrm>
            <a:off x="11308865" y="2645239"/>
            <a:ext cx="2803798" cy="309473"/>
          </a:xfrm>
          <a:prstGeom prst="rect">
            <a:avLst/>
          </a:prstGeom>
        </p:spPr>
        <p:txBody>
          <a:bodyPr lIns="0" tIns="0" rIns="0" bIns="0" rtlCol="0" anchor="t">
            <a:spAutoFit/>
          </a:bodyPr>
          <a:lstStyle/>
          <a:p>
            <a:pPr marL="0" lvl="0" indent="0" algn="ctr">
              <a:lnSpc>
                <a:spcPts val="2470"/>
              </a:lnSpc>
              <a:spcBef>
                <a:spcPct val="0"/>
              </a:spcBef>
            </a:pPr>
            <a:r>
              <a:rPr lang="en-US" sz="1930" b="1">
                <a:solidFill>
                  <a:srgbClr val="D15414"/>
                </a:solidFill>
                <a:latin typeface="Montserrat 1 Bold"/>
                <a:ea typeface="Montserrat 1 Bold"/>
                <a:cs typeface="Montserrat 1 Bold"/>
                <a:sym typeface="Montserrat 1 Bold"/>
              </a:rPr>
              <a:t>México</a:t>
            </a:r>
          </a:p>
        </p:txBody>
      </p:sp>
      <p:sp>
        <p:nvSpPr>
          <p:cNvPr id="58" name="TextBox 58"/>
          <p:cNvSpPr txBox="1"/>
          <p:nvPr/>
        </p:nvSpPr>
        <p:spPr>
          <a:xfrm>
            <a:off x="14824916" y="3070319"/>
            <a:ext cx="2766779" cy="910572"/>
          </a:xfrm>
          <a:prstGeom prst="rect">
            <a:avLst/>
          </a:prstGeom>
        </p:spPr>
        <p:txBody>
          <a:bodyPr lIns="0" tIns="0" rIns="0" bIns="0" rtlCol="0" anchor="t">
            <a:spAutoFit/>
          </a:bodyPr>
          <a:lstStyle/>
          <a:p>
            <a:pPr algn="ctr">
              <a:lnSpc>
                <a:spcPts val="1853"/>
              </a:lnSpc>
            </a:pPr>
            <a:r>
              <a:rPr lang="en-US" sz="1211">
                <a:solidFill>
                  <a:srgbClr val="000000"/>
                </a:solidFill>
                <a:latin typeface="Montserrat 1"/>
                <a:ea typeface="Montserrat 1"/>
                <a:cs typeface="Montserrat 1"/>
                <a:sym typeface="Montserrat 1"/>
              </a:rPr>
              <a:t>La administración por Áreas de Responsabilidad dio lugar a la Contabilidad y Presupuesto del mismo nombre y finalidad.</a:t>
            </a:r>
          </a:p>
        </p:txBody>
      </p:sp>
      <p:sp>
        <p:nvSpPr>
          <p:cNvPr id="59" name="TextBox 59"/>
          <p:cNvSpPr txBox="1"/>
          <p:nvPr/>
        </p:nvSpPr>
        <p:spPr>
          <a:xfrm>
            <a:off x="14806406" y="2645239"/>
            <a:ext cx="2803798" cy="309473"/>
          </a:xfrm>
          <a:prstGeom prst="rect">
            <a:avLst/>
          </a:prstGeom>
        </p:spPr>
        <p:txBody>
          <a:bodyPr lIns="0" tIns="0" rIns="0" bIns="0" rtlCol="0" anchor="t">
            <a:spAutoFit/>
          </a:bodyPr>
          <a:lstStyle/>
          <a:p>
            <a:pPr marL="0" lvl="0" indent="0" algn="ctr">
              <a:lnSpc>
                <a:spcPts val="2470"/>
              </a:lnSpc>
              <a:spcBef>
                <a:spcPct val="0"/>
              </a:spcBef>
            </a:pPr>
            <a:r>
              <a:rPr lang="en-US" sz="1930" b="1">
                <a:solidFill>
                  <a:srgbClr val="F0419F"/>
                </a:solidFill>
                <a:latin typeface="Montserrat 1 Bold"/>
                <a:ea typeface="Montserrat 1 Bold"/>
                <a:cs typeface="Montserrat 1 Bold"/>
                <a:sym typeface="Montserrat 1 Bold"/>
              </a:rPr>
              <a:t>EUA</a:t>
            </a:r>
          </a:p>
        </p:txBody>
      </p:sp>
      <p:sp>
        <p:nvSpPr>
          <p:cNvPr id="60" name="TextBox 60"/>
          <p:cNvSpPr txBox="1"/>
          <p:nvPr/>
        </p:nvSpPr>
        <p:spPr>
          <a:xfrm>
            <a:off x="1028700" y="119473"/>
            <a:ext cx="16230600" cy="2605532"/>
          </a:xfrm>
          <a:prstGeom prst="rect">
            <a:avLst/>
          </a:prstGeom>
        </p:spPr>
        <p:txBody>
          <a:bodyPr lIns="0" tIns="0" rIns="0" bIns="0" rtlCol="0" anchor="t">
            <a:spAutoFit/>
          </a:bodyPr>
          <a:lstStyle/>
          <a:p>
            <a:pPr algn="ctr">
              <a:lnSpc>
                <a:spcPts val="6843"/>
              </a:lnSpc>
            </a:pPr>
            <a:r>
              <a:rPr lang="en-US" sz="5799" b="1">
                <a:solidFill>
                  <a:srgbClr val="000000"/>
                </a:solidFill>
                <a:latin typeface="Montserrat 1 Bold"/>
                <a:ea typeface="Montserrat 1 Bold"/>
                <a:cs typeface="Montserrat 1 Bold"/>
                <a:sym typeface="Montserrat 1 Bold"/>
              </a:rPr>
              <a:t>EVOLUCIÓN HISTÓRICA DEL SISTEMA PRESUPUESTARIO </a:t>
            </a:r>
          </a:p>
          <a:p>
            <a:pPr marL="0" lvl="0" indent="0" algn="ctr">
              <a:lnSpc>
                <a:spcPts val="6843"/>
              </a:lnSpc>
              <a:spcBef>
                <a:spcPct val="0"/>
              </a:spcBef>
            </a:pPr>
            <a:endParaRPr lang="en-US" sz="5799" b="1">
              <a:solidFill>
                <a:srgbClr val="000000"/>
              </a:solidFill>
              <a:latin typeface="Montserrat 1 Bold"/>
              <a:ea typeface="Montserrat 1 Bold"/>
              <a:cs typeface="Montserrat 1 Bold"/>
              <a:sym typeface="Montserrat 1 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DE8E4"/>
        </a:solidFill>
        <a:effectLst/>
      </p:bgPr>
    </p:bg>
    <p:spTree>
      <p:nvGrpSpPr>
        <p:cNvPr id="1" name=""/>
        <p:cNvGrpSpPr/>
        <p:nvPr/>
      </p:nvGrpSpPr>
      <p:grpSpPr>
        <a:xfrm>
          <a:off x="0" y="0"/>
          <a:ext cx="0" cy="0"/>
          <a:chOff x="0" y="0"/>
          <a:chExt cx="0" cy="0"/>
        </a:xfrm>
      </p:grpSpPr>
      <p:grpSp>
        <p:nvGrpSpPr>
          <p:cNvPr id="2" name="Group 2"/>
          <p:cNvGrpSpPr/>
          <p:nvPr/>
        </p:nvGrpSpPr>
        <p:grpSpPr>
          <a:xfrm>
            <a:off x="9660495" y="5511691"/>
            <a:ext cx="2382652" cy="616656"/>
            <a:chOff x="0" y="0"/>
            <a:chExt cx="1924252" cy="498017"/>
          </a:xfrm>
        </p:grpSpPr>
        <p:sp>
          <p:nvSpPr>
            <p:cNvPr id="3" name="Freeform 3"/>
            <p:cNvSpPr/>
            <p:nvPr/>
          </p:nvSpPr>
          <p:spPr>
            <a:xfrm>
              <a:off x="0" y="0"/>
              <a:ext cx="1924253" cy="498017"/>
            </a:xfrm>
            <a:custGeom>
              <a:avLst/>
              <a:gdLst/>
              <a:ahLst/>
              <a:cxnLst/>
              <a:rect l="l" t="t" r="r" b="b"/>
              <a:pathLst>
                <a:path w="1924253" h="498017">
                  <a:moveTo>
                    <a:pt x="0" y="0"/>
                  </a:moveTo>
                  <a:lnTo>
                    <a:pt x="1721053" y="0"/>
                  </a:lnTo>
                  <a:lnTo>
                    <a:pt x="1924253" y="249008"/>
                  </a:lnTo>
                  <a:lnTo>
                    <a:pt x="1721053" y="498017"/>
                  </a:lnTo>
                  <a:lnTo>
                    <a:pt x="0" y="498017"/>
                  </a:lnTo>
                  <a:lnTo>
                    <a:pt x="203200" y="249008"/>
                  </a:lnTo>
                  <a:lnTo>
                    <a:pt x="0" y="0"/>
                  </a:lnTo>
                  <a:close/>
                </a:path>
              </a:pathLst>
            </a:custGeom>
            <a:solidFill>
              <a:srgbClr val="979BFF"/>
            </a:solidFill>
          </p:spPr>
          <p:txBody>
            <a:bodyPr/>
            <a:lstStyle/>
            <a:p>
              <a:endParaRPr lang="es-MX"/>
            </a:p>
          </p:txBody>
        </p:sp>
        <p:sp>
          <p:nvSpPr>
            <p:cNvPr id="4" name="TextBox 4"/>
            <p:cNvSpPr txBox="1"/>
            <p:nvPr/>
          </p:nvSpPr>
          <p:spPr>
            <a:xfrm>
              <a:off x="177800" y="-28575"/>
              <a:ext cx="1670252" cy="526592"/>
            </a:xfrm>
            <a:prstGeom prst="rect">
              <a:avLst/>
            </a:prstGeom>
          </p:spPr>
          <p:txBody>
            <a:bodyPr lIns="50800" tIns="50800" rIns="50800" bIns="50800" rtlCol="0" anchor="ctr"/>
            <a:lstStyle/>
            <a:p>
              <a:pPr algn="ctr">
                <a:lnSpc>
                  <a:spcPts val="2239"/>
                </a:lnSpc>
              </a:pPr>
              <a:r>
                <a:rPr lang="en-US" sz="1599" b="1">
                  <a:solidFill>
                    <a:srgbClr val="000000"/>
                  </a:solidFill>
                  <a:latin typeface="Montserrat 1 Bold"/>
                  <a:ea typeface="Montserrat 1 Bold"/>
                  <a:cs typeface="Montserrat 1 Bold"/>
                  <a:sym typeface="Montserrat 1 Bold"/>
                </a:rPr>
                <a:t>1969</a:t>
              </a:r>
            </a:p>
          </p:txBody>
        </p:sp>
      </p:grpSp>
      <p:grpSp>
        <p:nvGrpSpPr>
          <p:cNvPr id="5" name="Group 5"/>
          <p:cNvGrpSpPr/>
          <p:nvPr/>
        </p:nvGrpSpPr>
        <p:grpSpPr>
          <a:xfrm>
            <a:off x="11843221" y="5511691"/>
            <a:ext cx="2382652" cy="616656"/>
            <a:chOff x="0" y="0"/>
            <a:chExt cx="1924252" cy="498017"/>
          </a:xfrm>
        </p:grpSpPr>
        <p:sp>
          <p:nvSpPr>
            <p:cNvPr id="6" name="Freeform 6"/>
            <p:cNvSpPr/>
            <p:nvPr/>
          </p:nvSpPr>
          <p:spPr>
            <a:xfrm>
              <a:off x="0" y="0"/>
              <a:ext cx="1924253" cy="498017"/>
            </a:xfrm>
            <a:custGeom>
              <a:avLst/>
              <a:gdLst/>
              <a:ahLst/>
              <a:cxnLst/>
              <a:rect l="l" t="t" r="r" b="b"/>
              <a:pathLst>
                <a:path w="1924253" h="498017">
                  <a:moveTo>
                    <a:pt x="0" y="0"/>
                  </a:moveTo>
                  <a:lnTo>
                    <a:pt x="1721053" y="0"/>
                  </a:lnTo>
                  <a:lnTo>
                    <a:pt x="1924253" y="249008"/>
                  </a:lnTo>
                  <a:lnTo>
                    <a:pt x="1721053" y="498017"/>
                  </a:lnTo>
                  <a:lnTo>
                    <a:pt x="0" y="498017"/>
                  </a:lnTo>
                  <a:lnTo>
                    <a:pt x="203200" y="249008"/>
                  </a:lnTo>
                  <a:lnTo>
                    <a:pt x="0" y="0"/>
                  </a:lnTo>
                  <a:close/>
                </a:path>
              </a:pathLst>
            </a:custGeom>
            <a:solidFill>
              <a:srgbClr val="89E2E8"/>
            </a:solidFill>
          </p:spPr>
          <p:txBody>
            <a:bodyPr/>
            <a:lstStyle/>
            <a:p>
              <a:endParaRPr lang="es-MX"/>
            </a:p>
          </p:txBody>
        </p:sp>
        <p:sp>
          <p:nvSpPr>
            <p:cNvPr id="7" name="TextBox 7"/>
            <p:cNvSpPr txBox="1"/>
            <p:nvPr/>
          </p:nvSpPr>
          <p:spPr>
            <a:xfrm>
              <a:off x="177800" y="-28575"/>
              <a:ext cx="1670252" cy="526592"/>
            </a:xfrm>
            <a:prstGeom prst="rect">
              <a:avLst/>
            </a:prstGeom>
          </p:spPr>
          <p:txBody>
            <a:bodyPr lIns="50800" tIns="50800" rIns="50800" bIns="50800" rtlCol="0" anchor="ctr"/>
            <a:lstStyle/>
            <a:p>
              <a:pPr algn="ctr">
                <a:lnSpc>
                  <a:spcPts val="2239"/>
                </a:lnSpc>
              </a:pPr>
              <a:r>
                <a:rPr lang="en-US" sz="1599" b="1">
                  <a:solidFill>
                    <a:srgbClr val="000000"/>
                  </a:solidFill>
                  <a:latin typeface="Montserrat 1 Bold"/>
                  <a:ea typeface="Montserrat 1 Bold"/>
                  <a:cs typeface="Montserrat 1 Bold"/>
                  <a:sym typeface="Montserrat 1 Bold"/>
                </a:rPr>
                <a:t>1970</a:t>
              </a:r>
            </a:p>
          </p:txBody>
        </p:sp>
      </p:grpSp>
      <p:grpSp>
        <p:nvGrpSpPr>
          <p:cNvPr id="8" name="Group 8"/>
          <p:cNvGrpSpPr/>
          <p:nvPr/>
        </p:nvGrpSpPr>
        <p:grpSpPr>
          <a:xfrm>
            <a:off x="3165638" y="5511691"/>
            <a:ext cx="2382652" cy="616656"/>
            <a:chOff x="0" y="0"/>
            <a:chExt cx="1924252" cy="498017"/>
          </a:xfrm>
        </p:grpSpPr>
        <p:sp>
          <p:nvSpPr>
            <p:cNvPr id="9" name="Freeform 9"/>
            <p:cNvSpPr/>
            <p:nvPr/>
          </p:nvSpPr>
          <p:spPr>
            <a:xfrm>
              <a:off x="0" y="0"/>
              <a:ext cx="1924253" cy="498017"/>
            </a:xfrm>
            <a:custGeom>
              <a:avLst/>
              <a:gdLst/>
              <a:ahLst/>
              <a:cxnLst/>
              <a:rect l="l" t="t" r="r" b="b"/>
              <a:pathLst>
                <a:path w="1924253" h="498017">
                  <a:moveTo>
                    <a:pt x="0" y="0"/>
                  </a:moveTo>
                  <a:lnTo>
                    <a:pt x="1721053" y="0"/>
                  </a:lnTo>
                  <a:lnTo>
                    <a:pt x="1924253" y="249008"/>
                  </a:lnTo>
                  <a:lnTo>
                    <a:pt x="1721053" y="498017"/>
                  </a:lnTo>
                  <a:lnTo>
                    <a:pt x="0" y="498017"/>
                  </a:lnTo>
                  <a:lnTo>
                    <a:pt x="203200" y="249008"/>
                  </a:lnTo>
                  <a:lnTo>
                    <a:pt x="0" y="0"/>
                  </a:lnTo>
                  <a:close/>
                </a:path>
              </a:pathLst>
            </a:custGeom>
            <a:solidFill>
              <a:srgbClr val="E8E252"/>
            </a:solidFill>
            <a:ln cap="sq">
              <a:noFill/>
              <a:prstDash val="solid"/>
              <a:miter/>
            </a:ln>
          </p:spPr>
          <p:txBody>
            <a:bodyPr/>
            <a:lstStyle/>
            <a:p>
              <a:endParaRPr lang="es-MX"/>
            </a:p>
          </p:txBody>
        </p:sp>
        <p:sp>
          <p:nvSpPr>
            <p:cNvPr id="10" name="TextBox 10"/>
            <p:cNvSpPr txBox="1"/>
            <p:nvPr/>
          </p:nvSpPr>
          <p:spPr>
            <a:xfrm>
              <a:off x="177800" y="-28575"/>
              <a:ext cx="1670252" cy="526592"/>
            </a:xfrm>
            <a:prstGeom prst="rect">
              <a:avLst/>
            </a:prstGeom>
          </p:spPr>
          <p:txBody>
            <a:bodyPr lIns="50800" tIns="50800" rIns="50800" bIns="50800" rtlCol="0" anchor="ctr"/>
            <a:lstStyle/>
            <a:p>
              <a:pPr marL="0" lvl="0" indent="0" algn="ctr">
                <a:lnSpc>
                  <a:spcPts val="2239"/>
                </a:lnSpc>
                <a:spcBef>
                  <a:spcPct val="0"/>
                </a:spcBef>
              </a:pPr>
              <a:r>
                <a:rPr lang="en-US" sz="1599" b="1">
                  <a:solidFill>
                    <a:srgbClr val="000000"/>
                  </a:solidFill>
                  <a:latin typeface="Montserrat 1 Bold"/>
                  <a:ea typeface="Montserrat 1 Bold"/>
                  <a:cs typeface="Montserrat 1 Bold"/>
                  <a:sym typeface="Montserrat 1 Bold"/>
                </a:rPr>
                <a:t>1961</a:t>
              </a:r>
            </a:p>
          </p:txBody>
        </p:sp>
      </p:grpSp>
      <p:sp>
        <p:nvSpPr>
          <p:cNvPr id="11" name="AutoShape 11"/>
          <p:cNvSpPr/>
          <p:nvPr/>
        </p:nvSpPr>
        <p:spPr>
          <a:xfrm flipV="1">
            <a:off x="8766118" y="4136882"/>
            <a:ext cx="0" cy="961380"/>
          </a:xfrm>
          <a:prstGeom prst="line">
            <a:avLst/>
          </a:prstGeom>
          <a:ln w="38100" cap="flat">
            <a:solidFill>
              <a:srgbClr val="818DAB"/>
            </a:solidFill>
            <a:prstDash val="solid"/>
            <a:headEnd type="none" w="sm" len="sm"/>
            <a:tailEnd type="oval" w="lg" len="lg"/>
          </a:ln>
        </p:spPr>
        <p:txBody>
          <a:bodyPr/>
          <a:lstStyle/>
          <a:p>
            <a:endParaRPr lang="es-MX"/>
          </a:p>
        </p:txBody>
      </p:sp>
      <p:sp>
        <p:nvSpPr>
          <p:cNvPr id="12" name="AutoShape 12"/>
          <p:cNvSpPr/>
          <p:nvPr/>
        </p:nvSpPr>
        <p:spPr>
          <a:xfrm flipH="1" flipV="1">
            <a:off x="13097072" y="4136882"/>
            <a:ext cx="0" cy="961380"/>
          </a:xfrm>
          <a:prstGeom prst="line">
            <a:avLst/>
          </a:prstGeom>
          <a:ln w="38100" cap="flat">
            <a:solidFill>
              <a:srgbClr val="00C2CB"/>
            </a:solidFill>
            <a:prstDash val="solid"/>
            <a:headEnd type="none" w="sm" len="sm"/>
            <a:tailEnd type="oval" w="lg" len="lg"/>
          </a:ln>
        </p:spPr>
        <p:txBody>
          <a:bodyPr/>
          <a:lstStyle/>
          <a:p>
            <a:endParaRPr lang="es-MX"/>
          </a:p>
        </p:txBody>
      </p:sp>
      <p:sp>
        <p:nvSpPr>
          <p:cNvPr id="13" name="AutoShape 13"/>
          <p:cNvSpPr/>
          <p:nvPr/>
        </p:nvSpPr>
        <p:spPr>
          <a:xfrm>
            <a:off x="10803158" y="6412239"/>
            <a:ext cx="0" cy="961380"/>
          </a:xfrm>
          <a:prstGeom prst="line">
            <a:avLst/>
          </a:prstGeom>
          <a:ln w="38100" cap="flat">
            <a:solidFill>
              <a:srgbClr val="521DF1"/>
            </a:solidFill>
            <a:prstDash val="solid"/>
            <a:headEnd type="none" w="sm" len="sm"/>
            <a:tailEnd type="oval" w="lg" len="lg"/>
          </a:ln>
        </p:spPr>
        <p:txBody>
          <a:bodyPr/>
          <a:lstStyle/>
          <a:p>
            <a:endParaRPr lang="es-MX"/>
          </a:p>
        </p:txBody>
      </p:sp>
      <p:sp>
        <p:nvSpPr>
          <p:cNvPr id="14" name="AutoShape 14"/>
          <p:cNvSpPr/>
          <p:nvPr/>
        </p:nvSpPr>
        <p:spPr>
          <a:xfrm flipH="1" flipV="1">
            <a:off x="4384991" y="4136882"/>
            <a:ext cx="0" cy="961380"/>
          </a:xfrm>
          <a:prstGeom prst="line">
            <a:avLst/>
          </a:prstGeom>
          <a:ln w="38100" cap="flat">
            <a:solidFill>
              <a:srgbClr val="C4BD19"/>
            </a:solidFill>
            <a:prstDash val="solid"/>
            <a:headEnd type="none" w="sm" len="sm"/>
            <a:tailEnd type="oval" w="lg" len="lg"/>
          </a:ln>
        </p:spPr>
        <p:txBody>
          <a:bodyPr/>
          <a:lstStyle/>
          <a:p>
            <a:endParaRPr lang="es-MX"/>
          </a:p>
        </p:txBody>
      </p:sp>
      <p:grpSp>
        <p:nvGrpSpPr>
          <p:cNvPr id="15" name="Group 15"/>
          <p:cNvGrpSpPr/>
          <p:nvPr/>
        </p:nvGrpSpPr>
        <p:grpSpPr>
          <a:xfrm>
            <a:off x="5301269" y="5511691"/>
            <a:ext cx="2382652" cy="616656"/>
            <a:chOff x="0" y="0"/>
            <a:chExt cx="1924252" cy="498017"/>
          </a:xfrm>
        </p:grpSpPr>
        <p:sp>
          <p:nvSpPr>
            <p:cNvPr id="16" name="Freeform 16"/>
            <p:cNvSpPr/>
            <p:nvPr/>
          </p:nvSpPr>
          <p:spPr>
            <a:xfrm>
              <a:off x="0" y="0"/>
              <a:ext cx="1924253" cy="498017"/>
            </a:xfrm>
            <a:custGeom>
              <a:avLst/>
              <a:gdLst/>
              <a:ahLst/>
              <a:cxnLst/>
              <a:rect l="l" t="t" r="r" b="b"/>
              <a:pathLst>
                <a:path w="1924253" h="498017">
                  <a:moveTo>
                    <a:pt x="0" y="0"/>
                  </a:moveTo>
                  <a:lnTo>
                    <a:pt x="1721053" y="0"/>
                  </a:lnTo>
                  <a:lnTo>
                    <a:pt x="1924253" y="249008"/>
                  </a:lnTo>
                  <a:lnTo>
                    <a:pt x="1721053" y="498017"/>
                  </a:lnTo>
                  <a:lnTo>
                    <a:pt x="0" y="498017"/>
                  </a:lnTo>
                  <a:lnTo>
                    <a:pt x="203200" y="249008"/>
                  </a:lnTo>
                  <a:lnTo>
                    <a:pt x="0" y="0"/>
                  </a:lnTo>
                  <a:close/>
                </a:path>
              </a:pathLst>
            </a:custGeom>
            <a:solidFill>
              <a:srgbClr val="EDC0FF"/>
            </a:solidFill>
            <a:ln cap="sq">
              <a:noFill/>
              <a:prstDash val="solid"/>
              <a:miter/>
            </a:ln>
          </p:spPr>
          <p:txBody>
            <a:bodyPr/>
            <a:lstStyle/>
            <a:p>
              <a:endParaRPr lang="es-MX"/>
            </a:p>
          </p:txBody>
        </p:sp>
        <p:sp>
          <p:nvSpPr>
            <p:cNvPr id="17" name="TextBox 17"/>
            <p:cNvSpPr txBox="1"/>
            <p:nvPr/>
          </p:nvSpPr>
          <p:spPr>
            <a:xfrm>
              <a:off x="177800" y="-28575"/>
              <a:ext cx="1670252" cy="526592"/>
            </a:xfrm>
            <a:prstGeom prst="rect">
              <a:avLst/>
            </a:prstGeom>
          </p:spPr>
          <p:txBody>
            <a:bodyPr lIns="50800" tIns="50800" rIns="50800" bIns="50800" rtlCol="0" anchor="ctr"/>
            <a:lstStyle/>
            <a:p>
              <a:pPr marL="0" lvl="0" indent="0" algn="ctr">
                <a:lnSpc>
                  <a:spcPts val="2239"/>
                </a:lnSpc>
                <a:spcBef>
                  <a:spcPct val="0"/>
                </a:spcBef>
              </a:pPr>
              <a:r>
                <a:rPr lang="en-US" sz="1599" b="1">
                  <a:solidFill>
                    <a:srgbClr val="000000"/>
                  </a:solidFill>
                  <a:latin typeface="Montserrat 1 Bold"/>
                  <a:ea typeface="Montserrat 1 Bold"/>
                  <a:cs typeface="Montserrat 1 Bold"/>
                  <a:sym typeface="Montserrat 1 Bold"/>
                </a:rPr>
                <a:t>1964</a:t>
              </a:r>
            </a:p>
          </p:txBody>
        </p:sp>
      </p:grpSp>
      <p:sp>
        <p:nvSpPr>
          <p:cNvPr id="18" name="AutoShape 18"/>
          <p:cNvSpPr/>
          <p:nvPr/>
        </p:nvSpPr>
        <p:spPr>
          <a:xfrm>
            <a:off x="6443932" y="6412239"/>
            <a:ext cx="0" cy="961380"/>
          </a:xfrm>
          <a:prstGeom prst="line">
            <a:avLst/>
          </a:prstGeom>
          <a:ln w="38100" cap="flat">
            <a:solidFill>
              <a:srgbClr val="BC63DF"/>
            </a:solidFill>
            <a:prstDash val="solid"/>
            <a:headEnd type="none" w="sm" len="sm"/>
            <a:tailEnd type="oval" w="lg" len="lg"/>
          </a:ln>
        </p:spPr>
        <p:txBody>
          <a:bodyPr/>
          <a:lstStyle/>
          <a:p>
            <a:endParaRPr lang="es-MX"/>
          </a:p>
        </p:txBody>
      </p:sp>
      <p:grpSp>
        <p:nvGrpSpPr>
          <p:cNvPr id="19" name="Group 19"/>
          <p:cNvGrpSpPr/>
          <p:nvPr/>
        </p:nvGrpSpPr>
        <p:grpSpPr>
          <a:xfrm>
            <a:off x="7483995" y="5511691"/>
            <a:ext cx="2382652" cy="616656"/>
            <a:chOff x="0" y="0"/>
            <a:chExt cx="1924252" cy="498017"/>
          </a:xfrm>
        </p:grpSpPr>
        <p:sp>
          <p:nvSpPr>
            <p:cNvPr id="20" name="Freeform 20"/>
            <p:cNvSpPr/>
            <p:nvPr/>
          </p:nvSpPr>
          <p:spPr>
            <a:xfrm>
              <a:off x="0" y="0"/>
              <a:ext cx="1924253" cy="498017"/>
            </a:xfrm>
            <a:custGeom>
              <a:avLst/>
              <a:gdLst/>
              <a:ahLst/>
              <a:cxnLst/>
              <a:rect l="l" t="t" r="r" b="b"/>
              <a:pathLst>
                <a:path w="1924253" h="498017">
                  <a:moveTo>
                    <a:pt x="0" y="0"/>
                  </a:moveTo>
                  <a:lnTo>
                    <a:pt x="1721053" y="0"/>
                  </a:lnTo>
                  <a:lnTo>
                    <a:pt x="1924253" y="249008"/>
                  </a:lnTo>
                  <a:lnTo>
                    <a:pt x="1721053" y="498017"/>
                  </a:lnTo>
                  <a:lnTo>
                    <a:pt x="0" y="498017"/>
                  </a:lnTo>
                  <a:lnTo>
                    <a:pt x="203200" y="249008"/>
                  </a:lnTo>
                  <a:lnTo>
                    <a:pt x="0" y="0"/>
                  </a:lnTo>
                  <a:close/>
                </a:path>
              </a:pathLst>
            </a:custGeom>
            <a:solidFill>
              <a:srgbClr val="FFA678"/>
            </a:solidFill>
            <a:ln cap="sq">
              <a:noFill/>
              <a:prstDash val="solid"/>
              <a:miter/>
            </a:ln>
          </p:spPr>
          <p:txBody>
            <a:bodyPr/>
            <a:lstStyle/>
            <a:p>
              <a:endParaRPr lang="es-MX"/>
            </a:p>
          </p:txBody>
        </p:sp>
        <p:sp>
          <p:nvSpPr>
            <p:cNvPr id="21" name="TextBox 21"/>
            <p:cNvSpPr txBox="1"/>
            <p:nvPr/>
          </p:nvSpPr>
          <p:spPr>
            <a:xfrm>
              <a:off x="177800" y="-28575"/>
              <a:ext cx="1670252" cy="526592"/>
            </a:xfrm>
            <a:prstGeom prst="rect">
              <a:avLst/>
            </a:prstGeom>
          </p:spPr>
          <p:txBody>
            <a:bodyPr lIns="50800" tIns="50800" rIns="50800" bIns="50800" rtlCol="0" anchor="ctr"/>
            <a:lstStyle/>
            <a:p>
              <a:pPr marL="0" lvl="0" indent="0" algn="ctr">
                <a:lnSpc>
                  <a:spcPts val="2239"/>
                </a:lnSpc>
                <a:spcBef>
                  <a:spcPct val="0"/>
                </a:spcBef>
              </a:pPr>
              <a:r>
                <a:rPr lang="en-US" sz="1599" b="1">
                  <a:solidFill>
                    <a:srgbClr val="000000"/>
                  </a:solidFill>
                  <a:latin typeface="Montserrat 1 Bold"/>
                  <a:ea typeface="Montserrat 1 Bold"/>
                  <a:cs typeface="Montserrat 1 Bold"/>
                  <a:sym typeface="Montserrat 1 Bold"/>
                </a:rPr>
                <a:t>1965</a:t>
              </a:r>
            </a:p>
          </p:txBody>
        </p:sp>
      </p:grpSp>
      <p:sp>
        <p:nvSpPr>
          <p:cNvPr id="22" name="Freeform 22"/>
          <p:cNvSpPr/>
          <p:nvPr/>
        </p:nvSpPr>
        <p:spPr>
          <a:xfrm>
            <a:off x="1895833" y="3613775"/>
            <a:ext cx="1841458" cy="1602068"/>
          </a:xfrm>
          <a:custGeom>
            <a:avLst/>
            <a:gdLst/>
            <a:ahLst/>
            <a:cxnLst/>
            <a:rect l="l" t="t" r="r" b="b"/>
            <a:pathLst>
              <a:path w="1841458" h="1602068">
                <a:moveTo>
                  <a:pt x="0" y="0"/>
                </a:moveTo>
                <a:lnTo>
                  <a:pt x="1841458" y="0"/>
                </a:lnTo>
                <a:lnTo>
                  <a:pt x="1841458" y="1602068"/>
                </a:lnTo>
                <a:lnTo>
                  <a:pt x="0" y="1602068"/>
                </a:lnTo>
                <a:lnTo>
                  <a:pt x="0" y="0"/>
                </a:lnTo>
                <a:close/>
              </a:path>
            </a:pathLst>
          </a:custGeom>
          <a:blipFill>
            <a:blip r:embed="rId2"/>
            <a:stretch>
              <a:fillRect/>
            </a:stretch>
          </a:blipFill>
        </p:spPr>
        <p:txBody>
          <a:bodyPr/>
          <a:lstStyle/>
          <a:p>
            <a:endParaRPr lang="es-MX"/>
          </a:p>
        </p:txBody>
      </p:sp>
      <p:sp>
        <p:nvSpPr>
          <p:cNvPr id="23" name="Freeform 23"/>
          <p:cNvSpPr/>
          <p:nvPr/>
        </p:nvSpPr>
        <p:spPr>
          <a:xfrm>
            <a:off x="13391990" y="3850654"/>
            <a:ext cx="1441034" cy="956322"/>
          </a:xfrm>
          <a:custGeom>
            <a:avLst/>
            <a:gdLst/>
            <a:ahLst/>
            <a:cxnLst/>
            <a:rect l="l" t="t" r="r" b="b"/>
            <a:pathLst>
              <a:path w="1441034" h="956322">
                <a:moveTo>
                  <a:pt x="0" y="0"/>
                </a:moveTo>
                <a:lnTo>
                  <a:pt x="1441034" y="0"/>
                </a:lnTo>
                <a:lnTo>
                  <a:pt x="1441034" y="956322"/>
                </a:lnTo>
                <a:lnTo>
                  <a:pt x="0" y="9563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MX"/>
          </a:p>
        </p:txBody>
      </p:sp>
      <p:sp>
        <p:nvSpPr>
          <p:cNvPr id="24" name="Freeform 24"/>
          <p:cNvSpPr/>
          <p:nvPr/>
        </p:nvSpPr>
        <p:spPr>
          <a:xfrm>
            <a:off x="8766118" y="6414096"/>
            <a:ext cx="1176513" cy="1284610"/>
          </a:xfrm>
          <a:custGeom>
            <a:avLst/>
            <a:gdLst/>
            <a:ahLst/>
            <a:cxnLst/>
            <a:rect l="l" t="t" r="r" b="b"/>
            <a:pathLst>
              <a:path w="1176513" h="1284610">
                <a:moveTo>
                  <a:pt x="0" y="0"/>
                </a:moveTo>
                <a:lnTo>
                  <a:pt x="1176513" y="0"/>
                </a:lnTo>
                <a:lnTo>
                  <a:pt x="1176513" y="1284610"/>
                </a:lnTo>
                <a:lnTo>
                  <a:pt x="0" y="128461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MX"/>
          </a:p>
        </p:txBody>
      </p:sp>
      <p:sp>
        <p:nvSpPr>
          <p:cNvPr id="25" name="TextBox 25"/>
          <p:cNvSpPr txBox="1"/>
          <p:nvPr/>
        </p:nvSpPr>
        <p:spPr>
          <a:xfrm>
            <a:off x="7053087" y="2917153"/>
            <a:ext cx="3426062" cy="933500"/>
          </a:xfrm>
          <a:prstGeom prst="rect">
            <a:avLst/>
          </a:prstGeom>
        </p:spPr>
        <p:txBody>
          <a:bodyPr lIns="0" tIns="0" rIns="0" bIns="0" rtlCol="0" anchor="t">
            <a:spAutoFit/>
          </a:bodyPr>
          <a:lstStyle/>
          <a:p>
            <a:pPr algn="ctr">
              <a:lnSpc>
                <a:spcPts val="1902"/>
              </a:lnSpc>
            </a:pPr>
            <a:r>
              <a:rPr lang="en-US" sz="1243">
                <a:solidFill>
                  <a:srgbClr val="000000"/>
                </a:solidFill>
                <a:latin typeface="Montserrat 1"/>
                <a:ea typeface="Montserrat 1"/>
                <a:cs typeface="Montserrat 1"/>
                <a:sym typeface="Montserrat 1"/>
              </a:rPr>
              <a:t>El Presidente introdujo oficialmente a su Gobierno, el Sistema de Planeación por Programas y Presupuestos, creándose el Departamento del Presupuesto.</a:t>
            </a:r>
          </a:p>
        </p:txBody>
      </p:sp>
      <p:sp>
        <p:nvSpPr>
          <p:cNvPr id="26" name="TextBox 26"/>
          <p:cNvSpPr txBox="1"/>
          <p:nvPr/>
        </p:nvSpPr>
        <p:spPr>
          <a:xfrm>
            <a:off x="7030166" y="2480401"/>
            <a:ext cx="3471903" cy="317105"/>
          </a:xfrm>
          <a:prstGeom prst="rect">
            <a:avLst/>
          </a:prstGeom>
        </p:spPr>
        <p:txBody>
          <a:bodyPr lIns="0" tIns="0" rIns="0" bIns="0" rtlCol="0" anchor="t">
            <a:spAutoFit/>
          </a:bodyPr>
          <a:lstStyle/>
          <a:p>
            <a:pPr marL="0" lvl="0" indent="0" algn="ctr">
              <a:lnSpc>
                <a:spcPts val="2535"/>
              </a:lnSpc>
            </a:pPr>
            <a:r>
              <a:rPr lang="en-US" sz="1981" b="1">
                <a:solidFill>
                  <a:srgbClr val="818DAB"/>
                </a:solidFill>
                <a:latin typeface="Montserrat 1 Bold"/>
                <a:ea typeface="Montserrat 1 Bold"/>
                <a:cs typeface="Montserrat 1 Bold"/>
                <a:sym typeface="Montserrat 1 Bold"/>
              </a:rPr>
              <a:t>EUA</a:t>
            </a:r>
          </a:p>
        </p:txBody>
      </p:sp>
      <p:sp>
        <p:nvSpPr>
          <p:cNvPr id="27" name="TextBox 27"/>
          <p:cNvSpPr txBox="1"/>
          <p:nvPr/>
        </p:nvSpPr>
        <p:spPr>
          <a:xfrm>
            <a:off x="11107233" y="2917153"/>
            <a:ext cx="4043558" cy="459744"/>
          </a:xfrm>
          <a:prstGeom prst="rect">
            <a:avLst/>
          </a:prstGeom>
        </p:spPr>
        <p:txBody>
          <a:bodyPr lIns="0" tIns="0" rIns="0" bIns="0" rtlCol="0" anchor="t">
            <a:spAutoFit/>
          </a:bodyPr>
          <a:lstStyle/>
          <a:p>
            <a:pPr algn="ctr">
              <a:lnSpc>
                <a:spcPts val="1902"/>
              </a:lnSpc>
            </a:pPr>
            <a:r>
              <a:rPr lang="en-US" sz="1243">
                <a:solidFill>
                  <a:srgbClr val="000000"/>
                </a:solidFill>
                <a:latin typeface="Montserrat 1"/>
                <a:ea typeface="Montserrat 1"/>
                <a:cs typeface="Montserrat 1"/>
                <a:sym typeface="Montserrat 1"/>
              </a:rPr>
              <a:t>La UNAM instrumenta, por primera vez en México, un sistema de presupuesto por programas.</a:t>
            </a:r>
          </a:p>
        </p:txBody>
      </p:sp>
      <p:sp>
        <p:nvSpPr>
          <p:cNvPr id="28" name="TextBox 28"/>
          <p:cNvSpPr txBox="1"/>
          <p:nvPr/>
        </p:nvSpPr>
        <p:spPr>
          <a:xfrm>
            <a:off x="11361121" y="2480401"/>
            <a:ext cx="3471903" cy="317105"/>
          </a:xfrm>
          <a:prstGeom prst="rect">
            <a:avLst/>
          </a:prstGeom>
        </p:spPr>
        <p:txBody>
          <a:bodyPr lIns="0" tIns="0" rIns="0" bIns="0" rtlCol="0" anchor="t">
            <a:spAutoFit/>
          </a:bodyPr>
          <a:lstStyle/>
          <a:p>
            <a:pPr marL="0" lvl="0" indent="0" algn="ctr">
              <a:lnSpc>
                <a:spcPts val="2535"/>
              </a:lnSpc>
            </a:pPr>
            <a:r>
              <a:rPr lang="en-US" sz="1981" b="1">
                <a:solidFill>
                  <a:srgbClr val="03949B"/>
                </a:solidFill>
                <a:latin typeface="Montserrat 1 Bold"/>
                <a:ea typeface="Montserrat 1 Bold"/>
                <a:cs typeface="Montserrat 1 Bold"/>
                <a:sym typeface="Montserrat 1 Bold"/>
              </a:rPr>
              <a:t>México</a:t>
            </a:r>
          </a:p>
        </p:txBody>
      </p:sp>
      <p:sp>
        <p:nvSpPr>
          <p:cNvPr id="29" name="TextBox 29"/>
          <p:cNvSpPr txBox="1"/>
          <p:nvPr/>
        </p:nvSpPr>
        <p:spPr>
          <a:xfrm>
            <a:off x="9090127" y="8333078"/>
            <a:ext cx="3426062" cy="1407257"/>
          </a:xfrm>
          <a:prstGeom prst="rect">
            <a:avLst/>
          </a:prstGeom>
        </p:spPr>
        <p:txBody>
          <a:bodyPr lIns="0" tIns="0" rIns="0" bIns="0" rtlCol="0" anchor="t">
            <a:spAutoFit/>
          </a:bodyPr>
          <a:lstStyle/>
          <a:p>
            <a:pPr algn="ctr">
              <a:lnSpc>
                <a:spcPts val="1902"/>
              </a:lnSpc>
            </a:pPr>
            <a:r>
              <a:rPr lang="en-US" sz="1243">
                <a:solidFill>
                  <a:srgbClr val="000000"/>
                </a:solidFill>
                <a:latin typeface="Montserrat 1"/>
                <a:ea typeface="Montserrat 1"/>
                <a:cs typeface="Montserrat 1"/>
                <a:sym typeface="Montserrat 1"/>
              </a:rPr>
              <a:t>La empresa Texas Instruments, por medio de Peter A. Pyhrr, hace otra versión del Presupuesto Base Cero, instrumentado por medio de Paquetes de Decisión, que fue aplicado en el Estado de Georgia solamente.</a:t>
            </a:r>
          </a:p>
        </p:txBody>
      </p:sp>
      <p:sp>
        <p:nvSpPr>
          <p:cNvPr id="30" name="TextBox 30"/>
          <p:cNvSpPr txBox="1"/>
          <p:nvPr/>
        </p:nvSpPr>
        <p:spPr>
          <a:xfrm>
            <a:off x="9067207" y="7934311"/>
            <a:ext cx="3471903" cy="317105"/>
          </a:xfrm>
          <a:prstGeom prst="rect">
            <a:avLst/>
          </a:prstGeom>
        </p:spPr>
        <p:txBody>
          <a:bodyPr lIns="0" tIns="0" rIns="0" bIns="0" rtlCol="0" anchor="t">
            <a:spAutoFit/>
          </a:bodyPr>
          <a:lstStyle/>
          <a:p>
            <a:pPr marL="0" lvl="0" indent="0" algn="ctr">
              <a:lnSpc>
                <a:spcPts val="2535"/>
              </a:lnSpc>
            </a:pPr>
            <a:r>
              <a:rPr lang="en-US" sz="1981" b="1">
                <a:solidFill>
                  <a:srgbClr val="521DF1"/>
                </a:solidFill>
                <a:latin typeface="Montserrat 1 Bold"/>
                <a:ea typeface="Montserrat 1 Bold"/>
                <a:cs typeface="Montserrat 1 Bold"/>
                <a:sym typeface="Montserrat 1 Bold"/>
              </a:rPr>
              <a:t>EUA</a:t>
            </a:r>
          </a:p>
        </p:txBody>
      </p:sp>
      <p:sp>
        <p:nvSpPr>
          <p:cNvPr id="31" name="TextBox 31"/>
          <p:cNvSpPr txBox="1"/>
          <p:nvPr/>
        </p:nvSpPr>
        <p:spPr>
          <a:xfrm>
            <a:off x="2671960" y="2917153"/>
            <a:ext cx="3426062" cy="696622"/>
          </a:xfrm>
          <a:prstGeom prst="rect">
            <a:avLst/>
          </a:prstGeom>
        </p:spPr>
        <p:txBody>
          <a:bodyPr lIns="0" tIns="0" rIns="0" bIns="0" rtlCol="0" anchor="t">
            <a:spAutoFit/>
          </a:bodyPr>
          <a:lstStyle/>
          <a:p>
            <a:pPr algn="ctr">
              <a:lnSpc>
                <a:spcPts val="1902"/>
              </a:lnSpc>
            </a:pPr>
            <a:r>
              <a:rPr lang="en-US" sz="1243">
                <a:solidFill>
                  <a:srgbClr val="000000"/>
                </a:solidFill>
                <a:latin typeface="Montserrat 1"/>
                <a:ea typeface="Montserrat 1"/>
                <a:cs typeface="Montserrat 1"/>
                <a:sym typeface="Montserrat 1"/>
              </a:rPr>
              <a:t>El Departamento de Defensa elaboró un Sistema de Planeación por Programas y Presupuestos.</a:t>
            </a:r>
          </a:p>
        </p:txBody>
      </p:sp>
      <p:sp>
        <p:nvSpPr>
          <p:cNvPr id="32" name="TextBox 32"/>
          <p:cNvSpPr txBox="1"/>
          <p:nvPr/>
        </p:nvSpPr>
        <p:spPr>
          <a:xfrm>
            <a:off x="2649039" y="2480401"/>
            <a:ext cx="3471903" cy="317105"/>
          </a:xfrm>
          <a:prstGeom prst="rect">
            <a:avLst/>
          </a:prstGeom>
        </p:spPr>
        <p:txBody>
          <a:bodyPr lIns="0" tIns="0" rIns="0" bIns="0" rtlCol="0" anchor="t">
            <a:spAutoFit/>
          </a:bodyPr>
          <a:lstStyle/>
          <a:p>
            <a:pPr marL="0" lvl="0" indent="0" algn="ctr">
              <a:lnSpc>
                <a:spcPts val="2535"/>
              </a:lnSpc>
              <a:spcBef>
                <a:spcPct val="0"/>
              </a:spcBef>
            </a:pPr>
            <a:r>
              <a:rPr lang="en-US" sz="1981" b="1">
                <a:solidFill>
                  <a:srgbClr val="948E0A"/>
                </a:solidFill>
                <a:latin typeface="Montserrat 1 Bold"/>
                <a:ea typeface="Montserrat 1 Bold"/>
                <a:cs typeface="Montserrat 1 Bold"/>
                <a:sym typeface="Montserrat 1 Bold"/>
              </a:rPr>
              <a:t>EUA</a:t>
            </a:r>
          </a:p>
        </p:txBody>
      </p:sp>
      <p:sp>
        <p:nvSpPr>
          <p:cNvPr id="33" name="TextBox 33"/>
          <p:cNvSpPr txBox="1"/>
          <p:nvPr/>
        </p:nvSpPr>
        <p:spPr>
          <a:xfrm>
            <a:off x="1028700" y="552850"/>
            <a:ext cx="16033254" cy="1738777"/>
          </a:xfrm>
          <a:prstGeom prst="rect">
            <a:avLst/>
          </a:prstGeom>
        </p:spPr>
        <p:txBody>
          <a:bodyPr lIns="0" tIns="0" rIns="0" bIns="0" rtlCol="0" anchor="t">
            <a:spAutoFit/>
          </a:bodyPr>
          <a:lstStyle/>
          <a:p>
            <a:pPr marL="0" lvl="0" indent="0" algn="ctr">
              <a:lnSpc>
                <a:spcPts val="6853"/>
              </a:lnSpc>
              <a:spcBef>
                <a:spcPct val="0"/>
              </a:spcBef>
            </a:pPr>
            <a:r>
              <a:rPr lang="en-US" sz="5808" b="1">
                <a:solidFill>
                  <a:srgbClr val="000000"/>
                </a:solidFill>
                <a:latin typeface="Montserrat 1 Bold"/>
                <a:ea typeface="Montserrat 1 Bold"/>
                <a:cs typeface="Montserrat 1 Bold"/>
                <a:sym typeface="Montserrat 1 Bold"/>
              </a:rPr>
              <a:t>EVOLUCIÓN HISTÓRICA DEL SISTEMA PRESUPUESTARIO </a:t>
            </a:r>
          </a:p>
        </p:txBody>
      </p:sp>
      <p:sp>
        <p:nvSpPr>
          <p:cNvPr id="34" name="TextBox 34"/>
          <p:cNvSpPr txBox="1"/>
          <p:nvPr/>
        </p:nvSpPr>
        <p:spPr>
          <a:xfrm>
            <a:off x="4779564" y="8317562"/>
            <a:ext cx="3426062" cy="696622"/>
          </a:xfrm>
          <a:prstGeom prst="rect">
            <a:avLst/>
          </a:prstGeom>
        </p:spPr>
        <p:txBody>
          <a:bodyPr lIns="0" tIns="0" rIns="0" bIns="0" rtlCol="0" anchor="t">
            <a:spAutoFit/>
          </a:bodyPr>
          <a:lstStyle/>
          <a:p>
            <a:pPr algn="ctr">
              <a:lnSpc>
                <a:spcPts val="1902"/>
              </a:lnSpc>
            </a:pPr>
            <a:r>
              <a:rPr lang="en-US" sz="1243">
                <a:solidFill>
                  <a:srgbClr val="000000"/>
                </a:solidFill>
                <a:latin typeface="Montserrat 1"/>
                <a:ea typeface="Montserrat 1"/>
                <a:cs typeface="Montserrat 1"/>
                <a:sym typeface="Montserrat 1"/>
              </a:rPr>
              <a:t>El Departamento de Agricultura intenta el Presupuesto Base Cero, que fue un fracaso en su versión original.</a:t>
            </a:r>
          </a:p>
        </p:txBody>
      </p:sp>
      <p:sp>
        <p:nvSpPr>
          <p:cNvPr id="35" name="TextBox 35"/>
          <p:cNvSpPr txBox="1"/>
          <p:nvPr/>
        </p:nvSpPr>
        <p:spPr>
          <a:xfrm>
            <a:off x="4756644" y="7918796"/>
            <a:ext cx="3471903" cy="317105"/>
          </a:xfrm>
          <a:prstGeom prst="rect">
            <a:avLst/>
          </a:prstGeom>
        </p:spPr>
        <p:txBody>
          <a:bodyPr lIns="0" tIns="0" rIns="0" bIns="0" rtlCol="0" anchor="t">
            <a:spAutoFit/>
          </a:bodyPr>
          <a:lstStyle/>
          <a:p>
            <a:pPr marL="0" lvl="0" indent="0" algn="ctr">
              <a:lnSpc>
                <a:spcPts val="2535"/>
              </a:lnSpc>
            </a:pPr>
            <a:r>
              <a:rPr lang="en-US" sz="1981" b="1">
                <a:solidFill>
                  <a:srgbClr val="BC63DF"/>
                </a:solidFill>
                <a:latin typeface="Montserrat 1 Bold"/>
                <a:ea typeface="Montserrat 1 Bold"/>
                <a:cs typeface="Montserrat 1 Bold"/>
                <a:sym typeface="Montserrat 1 Bold"/>
              </a:rPr>
              <a:t>EUA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DE8E4"/>
        </a:solidFill>
        <a:effectLst/>
      </p:bgPr>
    </p:bg>
    <p:spTree>
      <p:nvGrpSpPr>
        <p:cNvPr id="1" name="">
          <a:extLst>
            <a:ext uri="{FF2B5EF4-FFF2-40B4-BE49-F238E27FC236}">
              <a16:creationId xmlns:a16="http://schemas.microsoft.com/office/drawing/2014/main" id="{CE1CC5AF-A240-831F-3519-368C727AD1F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3BAEA2F-937E-6413-FA35-581A8CE4BE4D}"/>
              </a:ext>
            </a:extLst>
          </p:cNvPr>
          <p:cNvSpPr/>
          <p:nvPr/>
        </p:nvSpPr>
        <p:spPr>
          <a:xfrm rot="6982806">
            <a:off x="720300" y="6421716"/>
            <a:ext cx="8842272" cy="11861584"/>
          </a:xfrm>
          <a:custGeom>
            <a:avLst/>
            <a:gdLst/>
            <a:ahLst/>
            <a:cxnLst/>
            <a:rect l="l" t="t" r="r" b="b"/>
            <a:pathLst>
              <a:path w="8842272" h="11861584">
                <a:moveTo>
                  <a:pt x="0" y="0"/>
                </a:moveTo>
                <a:lnTo>
                  <a:pt x="8842272" y="0"/>
                </a:lnTo>
                <a:lnTo>
                  <a:pt x="8842272" y="11861584"/>
                </a:lnTo>
                <a:lnTo>
                  <a:pt x="0" y="11861584"/>
                </a:lnTo>
                <a:lnTo>
                  <a:pt x="0" y="0"/>
                </a:lnTo>
                <a:close/>
              </a:path>
            </a:pathLst>
          </a:custGeom>
          <a:blipFill>
            <a:blip r:embed="rId2">
              <a:alphaModFix amt="65999"/>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MX"/>
          </a:p>
        </p:txBody>
      </p:sp>
      <p:sp>
        <p:nvSpPr>
          <p:cNvPr id="3" name="Freeform 3">
            <a:extLst>
              <a:ext uri="{FF2B5EF4-FFF2-40B4-BE49-F238E27FC236}">
                <a16:creationId xmlns:a16="http://schemas.microsoft.com/office/drawing/2014/main" id="{DF1CA374-85AC-D4A9-8A1B-FB81F65B6DEC}"/>
              </a:ext>
            </a:extLst>
          </p:cNvPr>
          <p:cNvSpPr/>
          <p:nvPr/>
        </p:nvSpPr>
        <p:spPr>
          <a:xfrm rot="-6501204">
            <a:off x="11046831" y="-5088864"/>
            <a:ext cx="8807178" cy="11814508"/>
          </a:xfrm>
          <a:custGeom>
            <a:avLst/>
            <a:gdLst/>
            <a:ahLst/>
            <a:cxnLst/>
            <a:rect l="l" t="t" r="r" b="b"/>
            <a:pathLst>
              <a:path w="8807178" h="11814508">
                <a:moveTo>
                  <a:pt x="0" y="0"/>
                </a:moveTo>
                <a:lnTo>
                  <a:pt x="8807178" y="0"/>
                </a:lnTo>
                <a:lnTo>
                  <a:pt x="8807178" y="11814507"/>
                </a:lnTo>
                <a:lnTo>
                  <a:pt x="0" y="11814507"/>
                </a:lnTo>
                <a:lnTo>
                  <a:pt x="0" y="0"/>
                </a:lnTo>
                <a:close/>
              </a:path>
            </a:pathLst>
          </a:custGeom>
          <a:blipFill>
            <a:blip r:embed="rId2">
              <a:alphaModFix amt="65999"/>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MX"/>
          </a:p>
        </p:txBody>
      </p:sp>
      <p:sp>
        <p:nvSpPr>
          <p:cNvPr id="4" name="Freeform 4">
            <a:extLst>
              <a:ext uri="{FF2B5EF4-FFF2-40B4-BE49-F238E27FC236}">
                <a16:creationId xmlns:a16="http://schemas.microsoft.com/office/drawing/2014/main" id="{695103AA-9ACF-36C7-97E7-E0135DF6950B}"/>
              </a:ext>
            </a:extLst>
          </p:cNvPr>
          <p:cNvSpPr/>
          <p:nvPr/>
        </p:nvSpPr>
        <p:spPr>
          <a:xfrm rot="10571821">
            <a:off x="10628437" y="8363453"/>
            <a:ext cx="5947318" cy="7978109"/>
          </a:xfrm>
          <a:custGeom>
            <a:avLst/>
            <a:gdLst/>
            <a:ahLst/>
            <a:cxnLst/>
            <a:rect l="l" t="t" r="r" b="b"/>
            <a:pathLst>
              <a:path w="5947318" h="7978109">
                <a:moveTo>
                  <a:pt x="0" y="0"/>
                </a:moveTo>
                <a:lnTo>
                  <a:pt x="5947318" y="0"/>
                </a:lnTo>
                <a:lnTo>
                  <a:pt x="5947318" y="7978110"/>
                </a:lnTo>
                <a:lnTo>
                  <a:pt x="0" y="7978110"/>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MX"/>
          </a:p>
        </p:txBody>
      </p:sp>
      <p:sp>
        <p:nvSpPr>
          <p:cNvPr id="6" name="TextBox 6">
            <a:extLst>
              <a:ext uri="{FF2B5EF4-FFF2-40B4-BE49-F238E27FC236}">
                <a16:creationId xmlns:a16="http://schemas.microsoft.com/office/drawing/2014/main" id="{64ED1C2C-3114-ED76-91D1-CAA11B37CABA}"/>
              </a:ext>
            </a:extLst>
          </p:cNvPr>
          <p:cNvSpPr txBox="1"/>
          <p:nvPr/>
        </p:nvSpPr>
        <p:spPr>
          <a:xfrm>
            <a:off x="1437314" y="3788880"/>
            <a:ext cx="15413372" cy="3935373"/>
          </a:xfrm>
          <a:prstGeom prst="rect">
            <a:avLst/>
          </a:prstGeom>
        </p:spPr>
        <p:txBody>
          <a:bodyPr wrap="square" lIns="0" tIns="0" rIns="0" bIns="0" rtlCol="0" anchor="t">
            <a:spAutoFit/>
          </a:bodyPr>
          <a:lstStyle/>
          <a:p>
            <a:pPr algn="ctr">
              <a:lnSpc>
                <a:spcPts val="10359"/>
              </a:lnSpc>
            </a:pPr>
            <a:r>
              <a:rPr lang="es-MX" sz="8000" b="1" dirty="0"/>
              <a:t>Leyes y reglamentos aplicables al Instituto de Protección Civil del Estado de Tabasco</a:t>
            </a:r>
            <a:endParaRPr lang="en-US" sz="7399" b="1" spc="695" dirty="0">
              <a:solidFill>
                <a:srgbClr val="152540"/>
              </a:solidFill>
              <a:latin typeface="Glacial Indifference Bold"/>
              <a:ea typeface="Glacial Indifference Bold"/>
              <a:cs typeface="Glacial Indifference Bold"/>
              <a:sym typeface="Glacial Indifference Bold"/>
            </a:endParaRPr>
          </a:p>
        </p:txBody>
      </p:sp>
      <p:sp>
        <p:nvSpPr>
          <p:cNvPr id="7" name="TextBox 7">
            <a:extLst>
              <a:ext uri="{FF2B5EF4-FFF2-40B4-BE49-F238E27FC236}">
                <a16:creationId xmlns:a16="http://schemas.microsoft.com/office/drawing/2014/main" id="{5B596C69-A41E-A04E-A109-4325ED570A5B}"/>
              </a:ext>
            </a:extLst>
          </p:cNvPr>
          <p:cNvSpPr txBox="1"/>
          <p:nvPr/>
        </p:nvSpPr>
        <p:spPr>
          <a:xfrm>
            <a:off x="5490215" y="2797121"/>
            <a:ext cx="7307570" cy="1086593"/>
          </a:xfrm>
          <a:prstGeom prst="rect">
            <a:avLst/>
          </a:prstGeom>
        </p:spPr>
        <p:txBody>
          <a:bodyPr lIns="0" tIns="0" rIns="0" bIns="0" rtlCol="0" anchor="t">
            <a:spAutoFit/>
          </a:bodyPr>
          <a:lstStyle/>
          <a:p>
            <a:pPr marL="0" lvl="0" indent="0" algn="ctr">
              <a:lnSpc>
                <a:spcPts val="8884"/>
              </a:lnSpc>
              <a:spcBef>
                <a:spcPct val="0"/>
              </a:spcBef>
            </a:pPr>
            <a:r>
              <a:rPr lang="en-US" sz="6345" spc="596">
                <a:solidFill>
                  <a:srgbClr val="152540"/>
                </a:solidFill>
                <a:latin typeface="Glacial Indifference"/>
                <a:ea typeface="Glacial Indifference"/>
                <a:cs typeface="Glacial Indifference"/>
                <a:sym typeface="Glacial Indifference"/>
              </a:rPr>
              <a:t>UNIDAD 1</a:t>
            </a:r>
          </a:p>
        </p:txBody>
      </p:sp>
    </p:spTree>
    <p:extLst>
      <p:ext uri="{BB962C8B-B14F-4D97-AF65-F5344CB8AC3E}">
        <p14:creationId xmlns:p14="http://schemas.microsoft.com/office/powerpoint/2010/main" val="1988212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DE8E4"/>
        </a:solidFill>
        <a:effectLst/>
      </p:bgPr>
    </p:bg>
    <p:spTree>
      <p:nvGrpSpPr>
        <p:cNvPr id="1" name="">
          <a:extLst>
            <a:ext uri="{FF2B5EF4-FFF2-40B4-BE49-F238E27FC236}">
              <a16:creationId xmlns:a16="http://schemas.microsoft.com/office/drawing/2014/main" id="{9E0DBED6-08E7-0401-E539-825053873B9D}"/>
            </a:ext>
          </a:extLst>
        </p:cNvPr>
        <p:cNvGrpSpPr/>
        <p:nvPr/>
      </p:nvGrpSpPr>
      <p:grpSpPr>
        <a:xfrm>
          <a:off x="0" y="0"/>
          <a:ext cx="0" cy="0"/>
          <a:chOff x="0" y="0"/>
          <a:chExt cx="0" cy="0"/>
        </a:xfrm>
      </p:grpSpPr>
      <p:sp>
        <p:nvSpPr>
          <p:cNvPr id="33" name="TextBox 33">
            <a:extLst>
              <a:ext uri="{FF2B5EF4-FFF2-40B4-BE49-F238E27FC236}">
                <a16:creationId xmlns:a16="http://schemas.microsoft.com/office/drawing/2014/main" id="{3616AEBF-1C08-09D4-A83F-41D8D7ACC8F9}"/>
              </a:ext>
            </a:extLst>
          </p:cNvPr>
          <p:cNvSpPr txBox="1"/>
          <p:nvPr/>
        </p:nvSpPr>
        <p:spPr>
          <a:xfrm>
            <a:off x="1028700" y="552850"/>
            <a:ext cx="16033254" cy="907364"/>
          </a:xfrm>
          <a:prstGeom prst="rect">
            <a:avLst/>
          </a:prstGeom>
        </p:spPr>
        <p:txBody>
          <a:bodyPr lIns="0" tIns="0" rIns="0" bIns="0" rtlCol="0" anchor="t">
            <a:spAutoFit/>
          </a:bodyPr>
          <a:lstStyle/>
          <a:p>
            <a:pPr algn="ctr">
              <a:lnSpc>
                <a:spcPts val="6853"/>
              </a:lnSpc>
              <a:spcBef>
                <a:spcPct val="0"/>
              </a:spcBef>
            </a:pPr>
            <a:r>
              <a:rPr lang="es-MX" sz="7200" b="1" dirty="0"/>
              <a:t>Leyes y Reglamentos</a:t>
            </a:r>
          </a:p>
        </p:txBody>
      </p:sp>
      <p:sp>
        <p:nvSpPr>
          <p:cNvPr id="36" name="TextBox 5">
            <a:extLst>
              <a:ext uri="{FF2B5EF4-FFF2-40B4-BE49-F238E27FC236}">
                <a16:creationId xmlns:a16="http://schemas.microsoft.com/office/drawing/2014/main" id="{9CCA1288-FB6B-98F5-7DCE-89F5EE2322BC}"/>
              </a:ext>
            </a:extLst>
          </p:cNvPr>
          <p:cNvSpPr txBox="1"/>
          <p:nvPr/>
        </p:nvSpPr>
        <p:spPr>
          <a:xfrm>
            <a:off x="2272331" y="2703184"/>
            <a:ext cx="16033254" cy="4880631"/>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s-MX" sz="4000" dirty="0">
                <a:latin typeface="Angsana New" panose="02020603050405020304" pitchFamily="18" charset="-34"/>
                <a:ea typeface="ADLaM Display" panose="02010000000000000000" pitchFamily="2" charset="0"/>
                <a:cs typeface="Angsana New" panose="02020603050405020304" pitchFamily="18" charset="-34"/>
              </a:rPr>
              <a:t>Constitución Política de los Estados Unidos Mexicanos</a:t>
            </a:r>
          </a:p>
          <a:p>
            <a:pPr marL="571500" indent="-571500">
              <a:buFont typeface="Arial" panose="020B0604020202020204" pitchFamily="34" charset="0"/>
              <a:buChar char="•"/>
            </a:pPr>
            <a:r>
              <a:rPr lang="es-MX" sz="4000" dirty="0">
                <a:latin typeface="Angsana New" panose="02020603050405020304" pitchFamily="18" charset="-34"/>
                <a:ea typeface="ADLaM Display" panose="02010000000000000000" pitchFamily="2" charset="0"/>
                <a:cs typeface="Angsana New" panose="02020603050405020304" pitchFamily="18" charset="-34"/>
              </a:rPr>
              <a:t>Constitución Política del Estado de Tabasco</a:t>
            </a:r>
          </a:p>
          <a:p>
            <a:pPr marL="571500" indent="-571500">
              <a:buFont typeface="Arial" panose="020B0604020202020204" pitchFamily="34" charset="0"/>
              <a:buChar char="•"/>
            </a:pPr>
            <a:r>
              <a:rPr lang="es-MX" sz="4000" dirty="0">
                <a:latin typeface="Angsana New" panose="02020603050405020304" pitchFamily="18" charset="-34"/>
                <a:ea typeface="ADLaM Display" panose="02010000000000000000" pitchFamily="2" charset="0"/>
                <a:cs typeface="Angsana New" panose="02020603050405020304" pitchFamily="18" charset="-34"/>
              </a:rPr>
              <a:t>Ley General de Protección Civil</a:t>
            </a:r>
          </a:p>
          <a:p>
            <a:pPr marL="571500" indent="-571500">
              <a:buFont typeface="Arial" panose="020B0604020202020204" pitchFamily="34" charset="0"/>
              <a:buChar char="•"/>
            </a:pPr>
            <a:r>
              <a:rPr lang="es-MX" sz="4000" dirty="0">
                <a:latin typeface="Angsana New" panose="02020603050405020304" pitchFamily="18" charset="-34"/>
                <a:ea typeface="ADLaM Display" panose="02010000000000000000" pitchFamily="2" charset="0"/>
                <a:cs typeface="Angsana New" panose="02020603050405020304" pitchFamily="18" charset="-34"/>
              </a:rPr>
              <a:t>Ley de Protección Civil del Estado de Tabasco</a:t>
            </a:r>
          </a:p>
          <a:p>
            <a:pPr marL="571500" indent="-571500">
              <a:buFont typeface="Arial" panose="020B0604020202020204" pitchFamily="34" charset="0"/>
              <a:buChar char="•"/>
            </a:pPr>
            <a:r>
              <a:rPr lang="es-MX" sz="4000" dirty="0">
                <a:latin typeface="Angsana New" panose="02020603050405020304" pitchFamily="18" charset="-34"/>
                <a:ea typeface="ADLaM Display" panose="02010000000000000000" pitchFamily="2" charset="0"/>
                <a:cs typeface="Angsana New" panose="02020603050405020304" pitchFamily="18" charset="-34"/>
              </a:rPr>
              <a:t>Reglamento de la Ley de Protección Civil del Estado de Tabasco</a:t>
            </a:r>
          </a:p>
          <a:p>
            <a:pPr marL="571500" indent="-571500">
              <a:buFont typeface="Arial" panose="020B0604020202020204" pitchFamily="34" charset="0"/>
              <a:buChar char="•"/>
            </a:pPr>
            <a:r>
              <a:rPr lang="es-MX" sz="4000" dirty="0">
                <a:latin typeface="Angsana New" panose="02020603050405020304" pitchFamily="18" charset="-34"/>
                <a:ea typeface="ADLaM Display" panose="02010000000000000000" pitchFamily="2" charset="0"/>
                <a:cs typeface="Angsana New" panose="02020603050405020304" pitchFamily="18" charset="-34"/>
              </a:rPr>
              <a:t>Ley de Obras Públicas y Servicios Relacionados con las Mismas</a:t>
            </a:r>
          </a:p>
          <a:p>
            <a:pPr marL="571500" indent="-571500">
              <a:buFont typeface="Arial" panose="020B0604020202020204" pitchFamily="34" charset="0"/>
              <a:buChar char="•"/>
            </a:pPr>
            <a:r>
              <a:rPr lang="es-MX" sz="4000" dirty="0">
                <a:latin typeface="Angsana New" panose="02020603050405020304" pitchFamily="18" charset="-34"/>
                <a:ea typeface="ADLaM Display" panose="02010000000000000000" pitchFamily="2" charset="0"/>
                <a:cs typeface="Angsana New" panose="02020603050405020304" pitchFamily="18" charset="-34"/>
              </a:rPr>
              <a:t>Ley de Seguridad Pública del Estado de Tabasco</a:t>
            </a:r>
          </a:p>
          <a:p>
            <a:pPr marL="0" lvl="0" indent="0" algn="ctr">
              <a:lnSpc>
                <a:spcPts val="4808"/>
              </a:lnSpc>
              <a:spcBef>
                <a:spcPct val="0"/>
              </a:spcBef>
            </a:pPr>
            <a:endParaRPr lang="en-US" sz="3434" spc="75" dirty="0">
              <a:solidFill>
                <a:srgbClr val="152540"/>
              </a:solidFill>
              <a:latin typeface="Glacial Indifference"/>
              <a:ea typeface="Glacial Indifference"/>
              <a:cs typeface="Glacial Indifference"/>
              <a:sym typeface="Glacial Indifference"/>
            </a:endParaRPr>
          </a:p>
        </p:txBody>
      </p:sp>
    </p:spTree>
    <p:extLst>
      <p:ext uri="{BB962C8B-B14F-4D97-AF65-F5344CB8AC3E}">
        <p14:creationId xmlns:p14="http://schemas.microsoft.com/office/powerpoint/2010/main" val="1909848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DE8E4"/>
        </a:solidFill>
        <a:effectLst/>
      </p:bgPr>
    </p:bg>
    <p:spTree>
      <p:nvGrpSpPr>
        <p:cNvPr id="1" name=""/>
        <p:cNvGrpSpPr/>
        <p:nvPr/>
      </p:nvGrpSpPr>
      <p:grpSpPr>
        <a:xfrm>
          <a:off x="0" y="0"/>
          <a:ext cx="0" cy="0"/>
          <a:chOff x="0" y="0"/>
          <a:chExt cx="0" cy="0"/>
        </a:xfrm>
      </p:grpSpPr>
      <p:sp>
        <p:nvSpPr>
          <p:cNvPr id="2" name="Freeform 2"/>
          <p:cNvSpPr/>
          <p:nvPr/>
        </p:nvSpPr>
        <p:spPr>
          <a:xfrm rot="6982806">
            <a:off x="720300" y="6421716"/>
            <a:ext cx="8842272" cy="11861584"/>
          </a:xfrm>
          <a:custGeom>
            <a:avLst/>
            <a:gdLst/>
            <a:ahLst/>
            <a:cxnLst/>
            <a:rect l="l" t="t" r="r" b="b"/>
            <a:pathLst>
              <a:path w="8842272" h="11861584">
                <a:moveTo>
                  <a:pt x="0" y="0"/>
                </a:moveTo>
                <a:lnTo>
                  <a:pt x="8842272" y="0"/>
                </a:lnTo>
                <a:lnTo>
                  <a:pt x="8842272" y="11861584"/>
                </a:lnTo>
                <a:lnTo>
                  <a:pt x="0" y="11861584"/>
                </a:lnTo>
                <a:lnTo>
                  <a:pt x="0" y="0"/>
                </a:lnTo>
                <a:close/>
              </a:path>
            </a:pathLst>
          </a:custGeom>
          <a:blipFill>
            <a:blip r:embed="rId2">
              <a:alphaModFix amt="65999"/>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MX"/>
          </a:p>
        </p:txBody>
      </p:sp>
      <p:sp>
        <p:nvSpPr>
          <p:cNvPr id="3" name="Freeform 3"/>
          <p:cNvSpPr/>
          <p:nvPr/>
        </p:nvSpPr>
        <p:spPr>
          <a:xfrm rot="-6501204">
            <a:off x="11046831" y="-5088864"/>
            <a:ext cx="8807178" cy="11814508"/>
          </a:xfrm>
          <a:custGeom>
            <a:avLst/>
            <a:gdLst/>
            <a:ahLst/>
            <a:cxnLst/>
            <a:rect l="l" t="t" r="r" b="b"/>
            <a:pathLst>
              <a:path w="8807178" h="11814508">
                <a:moveTo>
                  <a:pt x="0" y="0"/>
                </a:moveTo>
                <a:lnTo>
                  <a:pt x="8807178" y="0"/>
                </a:lnTo>
                <a:lnTo>
                  <a:pt x="8807178" y="11814507"/>
                </a:lnTo>
                <a:lnTo>
                  <a:pt x="0" y="11814507"/>
                </a:lnTo>
                <a:lnTo>
                  <a:pt x="0" y="0"/>
                </a:lnTo>
                <a:close/>
              </a:path>
            </a:pathLst>
          </a:custGeom>
          <a:blipFill>
            <a:blip r:embed="rId2">
              <a:alphaModFix amt="65999"/>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MX"/>
          </a:p>
        </p:txBody>
      </p:sp>
      <p:sp>
        <p:nvSpPr>
          <p:cNvPr id="4" name="Freeform 4"/>
          <p:cNvSpPr/>
          <p:nvPr/>
        </p:nvSpPr>
        <p:spPr>
          <a:xfrm rot="10571821">
            <a:off x="10628437" y="8363453"/>
            <a:ext cx="5947318" cy="7978109"/>
          </a:xfrm>
          <a:custGeom>
            <a:avLst/>
            <a:gdLst/>
            <a:ahLst/>
            <a:cxnLst/>
            <a:rect l="l" t="t" r="r" b="b"/>
            <a:pathLst>
              <a:path w="5947318" h="7978109">
                <a:moveTo>
                  <a:pt x="0" y="0"/>
                </a:moveTo>
                <a:lnTo>
                  <a:pt x="5947318" y="0"/>
                </a:lnTo>
                <a:lnTo>
                  <a:pt x="5947318" y="7978110"/>
                </a:lnTo>
                <a:lnTo>
                  <a:pt x="0" y="7978110"/>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MX"/>
          </a:p>
        </p:txBody>
      </p:sp>
      <p:sp>
        <p:nvSpPr>
          <p:cNvPr id="5" name="TextBox 5"/>
          <p:cNvSpPr txBox="1"/>
          <p:nvPr/>
        </p:nvSpPr>
        <p:spPr>
          <a:xfrm>
            <a:off x="4792658" y="7433148"/>
            <a:ext cx="8005127" cy="598565"/>
          </a:xfrm>
          <a:prstGeom prst="rect">
            <a:avLst/>
          </a:prstGeom>
        </p:spPr>
        <p:txBody>
          <a:bodyPr lIns="0" tIns="0" rIns="0" bIns="0" rtlCol="0" anchor="t">
            <a:spAutoFit/>
          </a:bodyPr>
          <a:lstStyle/>
          <a:p>
            <a:pPr marL="0" lvl="0" indent="0" algn="ctr">
              <a:lnSpc>
                <a:spcPts val="4808"/>
              </a:lnSpc>
              <a:spcBef>
                <a:spcPct val="0"/>
              </a:spcBef>
            </a:pPr>
            <a:r>
              <a:rPr lang="en-US" sz="3434" spc="75" dirty="0" err="1">
                <a:solidFill>
                  <a:srgbClr val="152540"/>
                </a:solidFill>
                <a:latin typeface="Glacial Indifference"/>
                <a:ea typeface="Glacial Indifference"/>
                <a:cs typeface="Glacial Indifference"/>
                <a:sym typeface="Glacial Indifference"/>
              </a:rPr>
              <a:t>Realizado</a:t>
            </a:r>
            <a:r>
              <a:rPr lang="en-US" sz="3434" spc="75" dirty="0">
                <a:solidFill>
                  <a:srgbClr val="152540"/>
                </a:solidFill>
                <a:latin typeface="Glacial Indifference"/>
                <a:ea typeface="Glacial Indifference"/>
                <a:cs typeface="Glacial Indifference"/>
                <a:sym typeface="Glacial Indifference"/>
              </a:rPr>
              <a:t> </a:t>
            </a:r>
            <a:r>
              <a:rPr lang="en-US" sz="3434" spc="75" dirty="0" err="1">
                <a:solidFill>
                  <a:srgbClr val="152540"/>
                </a:solidFill>
                <a:latin typeface="Glacial Indifference"/>
                <a:ea typeface="Glacial Indifference"/>
                <a:cs typeface="Glacial Indifference"/>
                <a:sym typeface="Glacial Indifference"/>
              </a:rPr>
              <a:t>por</a:t>
            </a:r>
            <a:r>
              <a:rPr lang="en-US" sz="3434" spc="75" dirty="0">
                <a:solidFill>
                  <a:srgbClr val="152540"/>
                </a:solidFill>
                <a:latin typeface="Glacial Indifference"/>
                <a:ea typeface="Glacial Indifference"/>
                <a:cs typeface="Glacial Indifference"/>
                <a:sym typeface="Glacial Indifference"/>
              </a:rPr>
              <a:t> Mario Estrada Dominguez</a:t>
            </a:r>
          </a:p>
        </p:txBody>
      </p:sp>
      <p:sp>
        <p:nvSpPr>
          <p:cNvPr id="6" name="TextBox 6"/>
          <p:cNvSpPr txBox="1"/>
          <p:nvPr/>
        </p:nvSpPr>
        <p:spPr>
          <a:xfrm>
            <a:off x="-173371" y="5000625"/>
            <a:ext cx="18634743" cy="1269366"/>
          </a:xfrm>
          <a:prstGeom prst="rect">
            <a:avLst/>
          </a:prstGeom>
        </p:spPr>
        <p:txBody>
          <a:bodyPr lIns="0" tIns="0" rIns="0" bIns="0" rtlCol="0" anchor="t">
            <a:spAutoFit/>
          </a:bodyPr>
          <a:lstStyle/>
          <a:p>
            <a:pPr algn="ctr">
              <a:lnSpc>
                <a:spcPts val="10359"/>
              </a:lnSpc>
            </a:pPr>
            <a:r>
              <a:rPr lang="en-US" sz="7399" b="1" spc="695">
                <a:solidFill>
                  <a:srgbClr val="152540"/>
                </a:solidFill>
                <a:latin typeface="Glacial Indifference Bold"/>
                <a:ea typeface="Glacial Indifference Bold"/>
                <a:cs typeface="Glacial Indifference Bold"/>
                <a:sym typeface="Glacial Indifference Bold"/>
              </a:rPr>
              <a:t>I.3.- PROCESO PRESUPUESTARIO</a:t>
            </a:r>
          </a:p>
        </p:txBody>
      </p:sp>
      <p:sp>
        <p:nvSpPr>
          <p:cNvPr id="7" name="TextBox 7"/>
          <p:cNvSpPr txBox="1"/>
          <p:nvPr/>
        </p:nvSpPr>
        <p:spPr>
          <a:xfrm>
            <a:off x="5490215" y="2797121"/>
            <a:ext cx="7307570" cy="1086593"/>
          </a:xfrm>
          <a:prstGeom prst="rect">
            <a:avLst/>
          </a:prstGeom>
        </p:spPr>
        <p:txBody>
          <a:bodyPr lIns="0" tIns="0" rIns="0" bIns="0" rtlCol="0" anchor="t">
            <a:spAutoFit/>
          </a:bodyPr>
          <a:lstStyle/>
          <a:p>
            <a:pPr marL="0" lvl="0" indent="0" algn="ctr">
              <a:lnSpc>
                <a:spcPts val="8884"/>
              </a:lnSpc>
              <a:spcBef>
                <a:spcPct val="0"/>
              </a:spcBef>
            </a:pPr>
            <a:r>
              <a:rPr lang="en-US" sz="6345" spc="596">
                <a:solidFill>
                  <a:srgbClr val="152540"/>
                </a:solidFill>
                <a:latin typeface="Glacial Indifference"/>
                <a:ea typeface="Glacial Indifference"/>
                <a:cs typeface="Glacial Indifference"/>
                <a:sym typeface="Glacial Indifference"/>
              </a:rPr>
              <a:t>UNIDAD 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DE8E4"/>
        </a:solidFill>
        <a:effectLst/>
      </p:bgPr>
    </p:bg>
    <p:spTree>
      <p:nvGrpSpPr>
        <p:cNvPr id="1" name=""/>
        <p:cNvGrpSpPr/>
        <p:nvPr/>
      </p:nvGrpSpPr>
      <p:grpSpPr>
        <a:xfrm>
          <a:off x="0" y="0"/>
          <a:ext cx="0" cy="0"/>
          <a:chOff x="0" y="0"/>
          <a:chExt cx="0" cy="0"/>
        </a:xfrm>
      </p:grpSpPr>
      <p:grpSp>
        <p:nvGrpSpPr>
          <p:cNvPr id="2" name="Group 2"/>
          <p:cNvGrpSpPr/>
          <p:nvPr/>
        </p:nvGrpSpPr>
        <p:grpSpPr>
          <a:xfrm>
            <a:off x="5382598" y="3243905"/>
            <a:ext cx="3269451" cy="815608"/>
            <a:chOff x="0" y="0"/>
            <a:chExt cx="1305154" cy="325588"/>
          </a:xfrm>
        </p:grpSpPr>
        <p:sp>
          <p:nvSpPr>
            <p:cNvPr id="3" name="Freeform 3"/>
            <p:cNvSpPr/>
            <p:nvPr/>
          </p:nvSpPr>
          <p:spPr>
            <a:xfrm>
              <a:off x="0" y="0"/>
              <a:ext cx="1305154" cy="325588"/>
            </a:xfrm>
            <a:custGeom>
              <a:avLst/>
              <a:gdLst/>
              <a:ahLst/>
              <a:cxnLst/>
              <a:rect l="l" t="t" r="r" b="b"/>
              <a:pathLst>
                <a:path w="1305154" h="325588">
                  <a:moveTo>
                    <a:pt x="162794" y="0"/>
                  </a:moveTo>
                  <a:lnTo>
                    <a:pt x="1142360" y="0"/>
                  </a:lnTo>
                  <a:cubicBezTo>
                    <a:pt x="1185536" y="0"/>
                    <a:pt x="1226943" y="17151"/>
                    <a:pt x="1257473" y="47681"/>
                  </a:cubicBezTo>
                  <a:cubicBezTo>
                    <a:pt x="1288003" y="78211"/>
                    <a:pt x="1305154" y="119618"/>
                    <a:pt x="1305154" y="162794"/>
                  </a:cubicBezTo>
                  <a:lnTo>
                    <a:pt x="1305154" y="162794"/>
                  </a:lnTo>
                  <a:cubicBezTo>
                    <a:pt x="1305154" y="252703"/>
                    <a:pt x="1232269" y="325588"/>
                    <a:pt x="1142360" y="325588"/>
                  </a:cubicBezTo>
                  <a:lnTo>
                    <a:pt x="162794" y="325588"/>
                  </a:lnTo>
                  <a:cubicBezTo>
                    <a:pt x="72885" y="325588"/>
                    <a:pt x="0" y="252703"/>
                    <a:pt x="0" y="162794"/>
                  </a:cubicBezTo>
                  <a:lnTo>
                    <a:pt x="0" y="162794"/>
                  </a:lnTo>
                  <a:cubicBezTo>
                    <a:pt x="0" y="72885"/>
                    <a:pt x="72885" y="0"/>
                    <a:pt x="162794" y="0"/>
                  </a:cubicBezTo>
                  <a:close/>
                </a:path>
              </a:pathLst>
            </a:custGeom>
            <a:solidFill>
              <a:srgbClr val="000000"/>
            </a:solidFill>
            <a:ln cap="rnd">
              <a:noFill/>
              <a:prstDash val="solid"/>
              <a:round/>
            </a:ln>
          </p:spPr>
          <p:txBody>
            <a:bodyPr/>
            <a:lstStyle/>
            <a:p>
              <a:endParaRPr lang="es-MX"/>
            </a:p>
          </p:txBody>
        </p:sp>
        <p:sp>
          <p:nvSpPr>
            <p:cNvPr id="4" name="TextBox 4"/>
            <p:cNvSpPr txBox="1"/>
            <p:nvPr/>
          </p:nvSpPr>
          <p:spPr>
            <a:xfrm>
              <a:off x="0" y="-28575"/>
              <a:ext cx="1305154" cy="354163"/>
            </a:xfrm>
            <a:prstGeom prst="rect">
              <a:avLst/>
            </a:prstGeom>
          </p:spPr>
          <p:txBody>
            <a:bodyPr lIns="0" tIns="0" rIns="0" bIns="0" rtlCol="0" anchor="ctr"/>
            <a:lstStyle/>
            <a:p>
              <a:pPr marL="0" lvl="0" indent="0" algn="ctr">
                <a:lnSpc>
                  <a:spcPts val="3239"/>
                </a:lnSpc>
                <a:spcBef>
                  <a:spcPct val="0"/>
                </a:spcBef>
              </a:pPr>
              <a:r>
                <a:rPr lang="en-US" sz="2699" b="1" spc="-80">
                  <a:solidFill>
                    <a:srgbClr val="FFFFFF"/>
                  </a:solidFill>
                  <a:latin typeface="Poppins Bold"/>
                  <a:ea typeface="Poppins Bold"/>
                  <a:cs typeface="Poppins Bold"/>
                  <a:sym typeface="Poppins Bold"/>
                </a:rPr>
                <a:t>Planeacion</a:t>
              </a:r>
            </a:p>
          </p:txBody>
        </p:sp>
      </p:grpSp>
      <p:grpSp>
        <p:nvGrpSpPr>
          <p:cNvPr id="5" name="Group 5"/>
          <p:cNvGrpSpPr/>
          <p:nvPr/>
        </p:nvGrpSpPr>
        <p:grpSpPr>
          <a:xfrm>
            <a:off x="5320154" y="5139173"/>
            <a:ext cx="3394339" cy="1080439"/>
            <a:chOff x="0" y="0"/>
            <a:chExt cx="1065675" cy="339211"/>
          </a:xfrm>
        </p:grpSpPr>
        <p:sp>
          <p:nvSpPr>
            <p:cNvPr id="6" name="Freeform 6"/>
            <p:cNvSpPr/>
            <p:nvPr/>
          </p:nvSpPr>
          <p:spPr>
            <a:xfrm>
              <a:off x="0" y="0"/>
              <a:ext cx="1065675" cy="339211"/>
            </a:xfrm>
            <a:custGeom>
              <a:avLst/>
              <a:gdLst/>
              <a:ahLst/>
              <a:cxnLst/>
              <a:rect l="l" t="t" r="r" b="b"/>
              <a:pathLst>
                <a:path w="1065675" h="339211">
                  <a:moveTo>
                    <a:pt x="169606" y="0"/>
                  </a:moveTo>
                  <a:lnTo>
                    <a:pt x="896070" y="0"/>
                  </a:lnTo>
                  <a:cubicBezTo>
                    <a:pt x="989740" y="0"/>
                    <a:pt x="1065675" y="75935"/>
                    <a:pt x="1065675" y="169606"/>
                  </a:cubicBezTo>
                  <a:lnTo>
                    <a:pt x="1065675" y="169606"/>
                  </a:lnTo>
                  <a:cubicBezTo>
                    <a:pt x="1065675" y="263276"/>
                    <a:pt x="989740" y="339211"/>
                    <a:pt x="896070" y="339211"/>
                  </a:cubicBezTo>
                  <a:lnTo>
                    <a:pt x="169606" y="339211"/>
                  </a:lnTo>
                  <a:cubicBezTo>
                    <a:pt x="75935" y="339211"/>
                    <a:pt x="0" y="263276"/>
                    <a:pt x="0" y="169606"/>
                  </a:cubicBezTo>
                  <a:lnTo>
                    <a:pt x="0" y="169606"/>
                  </a:lnTo>
                  <a:cubicBezTo>
                    <a:pt x="0" y="75935"/>
                    <a:pt x="75935" y="0"/>
                    <a:pt x="169606" y="0"/>
                  </a:cubicBezTo>
                  <a:close/>
                </a:path>
              </a:pathLst>
            </a:custGeom>
            <a:solidFill>
              <a:srgbClr val="000000"/>
            </a:solidFill>
            <a:ln cap="rnd">
              <a:noFill/>
              <a:prstDash val="solid"/>
              <a:round/>
            </a:ln>
          </p:spPr>
          <p:txBody>
            <a:bodyPr/>
            <a:lstStyle/>
            <a:p>
              <a:endParaRPr lang="es-MX"/>
            </a:p>
          </p:txBody>
        </p:sp>
        <p:sp>
          <p:nvSpPr>
            <p:cNvPr id="7" name="TextBox 7"/>
            <p:cNvSpPr txBox="1"/>
            <p:nvPr/>
          </p:nvSpPr>
          <p:spPr>
            <a:xfrm>
              <a:off x="0" y="-19050"/>
              <a:ext cx="1065675" cy="358261"/>
            </a:xfrm>
            <a:prstGeom prst="rect">
              <a:avLst/>
            </a:prstGeom>
          </p:spPr>
          <p:txBody>
            <a:bodyPr lIns="0" tIns="0" rIns="0" bIns="0" rtlCol="0" anchor="ctr"/>
            <a:lstStyle/>
            <a:p>
              <a:pPr marL="0" lvl="0" indent="0" algn="ctr">
                <a:lnSpc>
                  <a:spcPts val="2640"/>
                </a:lnSpc>
                <a:spcBef>
                  <a:spcPct val="0"/>
                </a:spcBef>
              </a:pPr>
              <a:r>
                <a:rPr lang="en-US" sz="2200" b="1" spc="-66">
                  <a:solidFill>
                    <a:srgbClr val="FFFFFF"/>
                  </a:solidFill>
                  <a:latin typeface="Poppins Bold"/>
                  <a:ea typeface="Poppins Bold"/>
                  <a:cs typeface="Poppins Bold"/>
                  <a:sym typeface="Poppins Bold"/>
                </a:rPr>
                <a:t>Programacion</a:t>
              </a:r>
            </a:p>
          </p:txBody>
        </p:sp>
      </p:grpSp>
      <p:sp>
        <p:nvSpPr>
          <p:cNvPr id="8" name="Freeform 8"/>
          <p:cNvSpPr/>
          <p:nvPr/>
        </p:nvSpPr>
        <p:spPr>
          <a:xfrm>
            <a:off x="4187667" y="531628"/>
            <a:ext cx="1019973" cy="8904523"/>
          </a:xfrm>
          <a:custGeom>
            <a:avLst/>
            <a:gdLst/>
            <a:ahLst/>
            <a:cxnLst/>
            <a:rect l="l" t="t" r="r" b="b"/>
            <a:pathLst>
              <a:path w="1019973" h="8904523">
                <a:moveTo>
                  <a:pt x="0" y="0"/>
                </a:moveTo>
                <a:lnTo>
                  <a:pt x="1019973" y="0"/>
                </a:lnTo>
                <a:lnTo>
                  <a:pt x="1019973" y="8904523"/>
                </a:lnTo>
                <a:lnTo>
                  <a:pt x="0" y="89045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9" name="Freeform 9"/>
          <p:cNvSpPr/>
          <p:nvPr/>
        </p:nvSpPr>
        <p:spPr>
          <a:xfrm>
            <a:off x="9382085" y="754608"/>
            <a:ext cx="192257" cy="1678434"/>
          </a:xfrm>
          <a:custGeom>
            <a:avLst/>
            <a:gdLst/>
            <a:ahLst/>
            <a:cxnLst/>
            <a:rect l="l" t="t" r="r" b="b"/>
            <a:pathLst>
              <a:path w="192257" h="1678434">
                <a:moveTo>
                  <a:pt x="0" y="0"/>
                </a:moveTo>
                <a:lnTo>
                  <a:pt x="192257" y="0"/>
                </a:lnTo>
                <a:lnTo>
                  <a:pt x="192257" y="1678433"/>
                </a:lnTo>
                <a:lnTo>
                  <a:pt x="0" y="16784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10" name="Freeform 10"/>
          <p:cNvSpPr/>
          <p:nvPr/>
        </p:nvSpPr>
        <p:spPr>
          <a:xfrm>
            <a:off x="9382085" y="2715694"/>
            <a:ext cx="214432" cy="1872030"/>
          </a:xfrm>
          <a:custGeom>
            <a:avLst/>
            <a:gdLst/>
            <a:ahLst/>
            <a:cxnLst/>
            <a:rect l="l" t="t" r="r" b="b"/>
            <a:pathLst>
              <a:path w="214432" h="1872030">
                <a:moveTo>
                  <a:pt x="0" y="0"/>
                </a:moveTo>
                <a:lnTo>
                  <a:pt x="214433" y="0"/>
                </a:lnTo>
                <a:lnTo>
                  <a:pt x="214433" y="1872030"/>
                </a:lnTo>
                <a:lnTo>
                  <a:pt x="0" y="18720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11" name="Freeform 11"/>
          <p:cNvSpPr/>
          <p:nvPr/>
        </p:nvSpPr>
        <p:spPr>
          <a:xfrm>
            <a:off x="9382085" y="4873474"/>
            <a:ext cx="221963" cy="1937775"/>
          </a:xfrm>
          <a:custGeom>
            <a:avLst/>
            <a:gdLst/>
            <a:ahLst/>
            <a:cxnLst/>
            <a:rect l="l" t="t" r="r" b="b"/>
            <a:pathLst>
              <a:path w="221963" h="1937775">
                <a:moveTo>
                  <a:pt x="0" y="0"/>
                </a:moveTo>
                <a:lnTo>
                  <a:pt x="221964" y="0"/>
                </a:lnTo>
                <a:lnTo>
                  <a:pt x="221964" y="1937775"/>
                </a:lnTo>
                <a:lnTo>
                  <a:pt x="0" y="19377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grpSp>
        <p:nvGrpSpPr>
          <p:cNvPr id="12" name="Group 12"/>
          <p:cNvGrpSpPr/>
          <p:nvPr/>
        </p:nvGrpSpPr>
        <p:grpSpPr>
          <a:xfrm>
            <a:off x="9863213" y="2542748"/>
            <a:ext cx="4772249" cy="1875023"/>
            <a:chOff x="0" y="0"/>
            <a:chExt cx="6362999" cy="2500030"/>
          </a:xfrm>
        </p:grpSpPr>
        <p:sp>
          <p:nvSpPr>
            <p:cNvPr id="13" name="TextBox 13"/>
            <p:cNvSpPr txBox="1"/>
            <p:nvPr/>
          </p:nvSpPr>
          <p:spPr>
            <a:xfrm>
              <a:off x="0" y="380104"/>
              <a:ext cx="6362999" cy="2119927"/>
            </a:xfrm>
            <a:prstGeom prst="rect">
              <a:avLst/>
            </a:prstGeom>
          </p:spPr>
          <p:txBody>
            <a:bodyPr lIns="0" tIns="0" rIns="0" bIns="0" rtlCol="0" anchor="t">
              <a:spAutoFit/>
            </a:bodyPr>
            <a:lstStyle/>
            <a:p>
              <a:pPr algn="just">
                <a:lnSpc>
                  <a:spcPts val="2140"/>
                </a:lnSpc>
              </a:pPr>
              <a:r>
                <a:rPr lang="en-US" sz="1528">
                  <a:solidFill>
                    <a:srgbClr val="000000"/>
                  </a:solidFill>
                  <a:latin typeface="Montserrat 2"/>
                  <a:ea typeface="Montserrat 2"/>
                  <a:cs typeface="Montserrat 2"/>
                  <a:sym typeface="Montserrat 2"/>
                </a:rPr>
                <a:t>Se definen los objetivos, metas y estrategias que guiarán la gestión de los recursos públicos. </a:t>
              </a:r>
            </a:p>
            <a:p>
              <a:pPr algn="just">
                <a:lnSpc>
                  <a:spcPts val="2140"/>
                </a:lnSpc>
              </a:pPr>
              <a:endParaRPr lang="en-US" sz="1528">
                <a:solidFill>
                  <a:srgbClr val="000000"/>
                </a:solidFill>
                <a:latin typeface="Montserrat 2"/>
                <a:ea typeface="Montserrat 2"/>
                <a:cs typeface="Montserrat 2"/>
                <a:sym typeface="Montserrat 2"/>
              </a:endParaRPr>
            </a:p>
            <a:p>
              <a:pPr algn="just">
                <a:lnSpc>
                  <a:spcPts val="2140"/>
                </a:lnSpc>
              </a:pPr>
              <a:r>
                <a:rPr lang="en-US" sz="1528">
                  <a:solidFill>
                    <a:srgbClr val="000000"/>
                  </a:solidFill>
                  <a:latin typeface="Montserrat 2"/>
                  <a:ea typeface="Montserrat 2"/>
                  <a:cs typeface="Montserrat 2"/>
                  <a:sym typeface="Montserrat 2"/>
                </a:rPr>
                <a:t>Se crea la visión de desarrollo social, económico y político del Estado. </a:t>
              </a:r>
            </a:p>
            <a:p>
              <a:pPr algn="just">
                <a:lnSpc>
                  <a:spcPts val="2140"/>
                </a:lnSpc>
                <a:spcBef>
                  <a:spcPct val="0"/>
                </a:spcBef>
              </a:pPr>
              <a:endParaRPr lang="en-US" sz="1528">
                <a:solidFill>
                  <a:srgbClr val="000000"/>
                </a:solidFill>
                <a:latin typeface="Montserrat 2"/>
                <a:ea typeface="Montserrat 2"/>
                <a:cs typeface="Montserrat 2"/>
                <a:sym typeface="Montserrat 2"/>
              </a:endParaRPr>
            </a:p>
          </p:txBody>
        </p:sp>
        <p:sp>
          <p:nvSpPr>
            <p:cNvPr id="14" name="TextBox 14"/>
            <p:cNvSpPr txBox="1"/>
            <p:nvPr/>
          </p:nvSpPr>
          <p:spPr>
            <a:xfrm>
              <a:off x="0" y="-38100"/>
              <a:ext cx="6362999" cy="331466"/>
            </a:xfrm>
            <a:prstGeom prst="rect">
              <a:avLst/>
            </a:prstGeom>
          </p:spPr>
          <p:txBody>
            <a:bodyPr lIns="0" tIns="0" rIns="0" bIns="0" rtlCol="0" anchor="t">
              <a:spAutoFit/>
            </a:bodyPr>
            <a:lstStyle/>
            <a:p>
              <a:pPr algn="l">
                <a:lnSpc>
                  <a:spcPts val="2064"/>
                </a:lnSpc>
                <a:spcBef>
                  <a:spcPct val="0"/>
                </a:spcBef>
              </a:pPr>
              <a:endParaRPr/>
            </a:p>
          </p:txBody>
        </p:sp>
      </p:grpSp>
      <p:grpSp>
        <p:nvGrpSpPr>
          <p:cNvPr id="15" name="Group 15"/>
          <p:cNvGrpSpPr/>
          <p:nvPr/>
        </p:nvGrpSpPr>
        <p:grpSpPr>
          <a:xfrm>
            <a:off x="9857925" y="563575"/>
            <a:ext cx="4777537" cy="1460494"/>
            <a:chOff x="0" y="0"/>
            <a:chExt cx="6370049" cy="1947326"/>
          </a:xfrm>
        </p:grpSpPr>
        <p:sp>
          <p:nvSpPr>
            <p:cNvPr id="16" name="TextBox 16"/>
            <p:cNvSpPr txBox="1"/>
            <p:nvPr/>
          </p:nvSpPr>
          <p:spPr>
            <a:xfrm>
              <a:off x="0" y="498462"/>
              <a:ext cx="6370049" cy="1448863"/>
            </a:xfrm>
            <a:prstGeom prst="rect">
              <a:avLst/>
            </a:prstGeom>
          </p:spPr>
          <p:txBody>
            <a:bodyPr lIns="0" tIns="0" rIns="0" bIns="0" rtlCol="0" anchor="t">
              <a:spAutoFit/>
            </a:bodyPr>
            <a:lstStyle/>
            <a:p>
              <a:pPr algn="just">
                <a:lnSpc>
                  <a:spcPts val="2187"/>
                </a:lnSpc>
                <a:spcBef>
                  <a:spcPct val="0"/>
                </a:spcBef>
              </a:pPr>
              <a:r>
                <a:rPr lang="en-US" sz="1562">
                  <a:solidFill>
                    <a:srgbClr val="000000"/>
                  </a:solidFill>
                  <a:latin typeface="Montserrat 2"/>
                  <a:ea typeface="Montserrat 2"/>
                  <a:cs typeface="Montserrat 2"/>
                  <a:sym typeface="Montserrat 2"/>
                </a:rPr>
                <a:t>Es el proceso que llevan a cabo los gobiernos para organizar en distintas etapas la planeación, el ejercicio y control de los recursos públicos en un determinado periodo</a:t>
              </a:r>
            </a:p>
          </p:txBody>
        </p:sp>
        <p:sp>
          <p:nvSpPr>
            <p:cNvPr id="17" name="TextBox 17"/>
            <p:cNvSpPr txBox="1"/>
            <p:nvPr/>
          </p:nvSpPr>
          <p:spPr>
            <a:xfrm>
              <a:off x="0" y="-57150"/>
              <a:ext cx="6370049" cy="425457"/>
            </a:xfrm>
            <a:prstGeom prst="rect">
              <a:avLst/>
            </a:prstGeom>
          </p:spPr>
          <p:txBody>
            <a:bodyPr lIns="0" tIns="0" rIns="0" bIns="0" rtlCol="0" anchor="t">
              <a:spAutoFit/>
            </a:bodyPr>
            <a:lstStyle/>
            <a:p>
              <a:pPr algn="just">
                <a:lnSpc>
                  <a:spcPts val="2624"/>
                </a:lnSpc>
                <a:spcBef>
                  <a:spcPct val="0"/>
                </a:spcBef>
              </a:pPr>
              <a:endParaRPr/>
            </a:p>
          </p:txBody>
        </p:sp>
      </p:grpSp>
      <p:sp>
        <p:nvSpPr>
          <p:cNvPr id="18" name="TextBox 18"/>
          <p:cNvSpPr txBox="1"/>
          <p:nvPr/>
        </p:nvSpPr>
        <p:spPr>
          <a:xfrm>
            <a:off x="9718349" y="5001099"/>
            <a:ext cx="6039481" cy="1646241"/>
          </a:xfrm>
          <a:prstGeom prst="rect">
            <a:avLst/>
          </a:prstGeom>
        </p:spPr>
        <p:txBody>
          <a:bodyPr lIns="0" tIns="0" rIns="0" bIns="0" rtlCol="0" anchor="t">
            <a:spAutoFit/>
          </a:bodyPr>
          <a:lstStyle/>
          <a:p>
            <a:pPr algn="just">
              <a:lnSpc>
                <a:spcPts val="2187"/>
              </a:lnSpc>
              <a:spcBef>
                <a:spcPct val="0"/>
              </a:spcBef>
            </a:pPr>
            <a:r>
              <a:rPr lang="en-US" sz="1562">
                <a:solidFill>
                  <a:srgbClr val="000000"/>
                </a:solidFill>
                <a:latin typeface="Montserrat 2"/>
                <a:ea typeface="Montserrat 2"/>
                <a:cs typeface="Montserrat 2"/>
                <a:sym typeface="Montserrat 2"/>
              </a:rPr>
              <a:t>Durante la etapa de programación se definen los programas presupuestarios (recursos necesarios para cumplir funciones específicas) que tendrán a cargo las dependencias y entidades. Este proceso inicia con la formulación de la iniciativa de la ley de ingresos (LI), es decir: ¿cuánto dinero se estima recaudar?</a:t>
            </a:r>
          </a:p>
        </p:txBody>
      </p:sp>
      <p:sp>
        <p:nvSpPr>
          <p:cNvPr id="19" name="TextBox 19"/>
          <p:cNvSpPr txBox="1"/>
          <p:nvPr/>
        </p:nvSpPr>
        <p:spPr>
          <a:xfrm>
            <a:off x="0" y="4481831"/>
            <a:ext cx="3920967" cy="1218564"/>
          </a:xfrm>
          <a:prstGeom prst="rect">
            <a:avLst/>
          </a:prstGeom>
        </p:spPr>
        <p:txBody>
          <a:bodyPr lIns="0" tIns="0" rIns="0" bIns="0" rtlCol="0" anchor="t">
            <a:spAutoFit/>
          </a:bodyPr>
          <a:lstStyle/>
          <a:p>
            <a:pPr algn="ctr">
              <a:lnSpc>
                <a:spcPts val="4760"/>
              </a:lnSpc>
              <a:spcBef>
                <a:spcPct val="0"/>
              </a:spcBef>
            </a:pPr>
            <a:r>
              <a:rPr lang="en-US" sz="3400">
                <a:solidFill>
                  <a:srgbClr val="000000"/>
                </a:solidFill>
                <a:latin typeface="Poppins ExtraBold"/>
                <a:ea typeface="Poppins ExtraBold"/>
                <a:cs typeface="Poppins ExtraBold"/>
                <a:sym typeface="Poppins ExtraBold"/>
              </a:rPr>
              <a:t>PROCESO PRESUPUESTARIO</a:t>
            </a:r>
          </a:p>
        </p:txBody>
      </p:sp>
      <p:grpSp>
        <p:nvGrpSpPr>
          <p:cNvPr id="20" name="Group 20"/>
          <p:cNvGrpSpPr/>
          <p:nvPr/>
        </p:nvGrpSpPr>
        <p:grpSpPr>
          <a:xfrm>
            <a:off x="5274315" y="1075691"/>
            <a:ext cx="3502622" cy="1037048"/>
            <a:chOff x="0" y="0"/>
            <a:chExt cx="1099672" cy="325588"/>
          </a:xfrm>
        </p:grpSpPr>
        <p:sp>
          <p:nvSpPr>
            <p:cNvPr id="21" name="Freeform 21"/>
            <p:cNvSpPr/>
            <p:nvPr/>
          </p:nvSpPr>
          <p:spPr>
            <a:xfrm>
              <a:off x="0" y="0"/>
              <a:ext cx="1099672" cy="325588"/>
            </a:xfrm>
            <a:custGeom>
              <a:avLst/>
              <a:gdLst/>
              <a:ahLst/>
              <a:cxnLst/>
              <a:rect l="l" t="t" r="r" b="b"/>
              <a:pathLst>
                <a:path w="1099672" h="325588">
                  <a:moveTo>
                    <a:pt x="162794" y="0"/>
                  </a:moveTo>
                  <a:lnTo>
                    <a:pt x="936878" y="0"/>
                  </a:lnTo>
                  <a:cubicBezTo>
                    <a:pt x="1026786" y="0"/>
                    <a:pt x="1099672" y="72885"/>
                    <a:pt x="1099672" y="162794"/>
                  </a:cubicBezTo>
                  <a:lnTo>
                    <a:pt x="1099672" y="162794"/>
                  </a:lnTo>
                  <a:cubicBezTo>
                    <a:pt x="1099672" y="252703"/>
                    <a:pt x="1026786" y="325588"/>
                    <a:pt x="936878" y="325588"/>
                  </a:cubicBezTo>
                  <a:lnTo>
                    <a:pt x="162794" y="325588"/>
                  </a:lnTo>
                  <a:cubicBezTo>
                    <a:pt x="72885" y="325588"/>
                    <a:pt x="0" y="252703"/>
                    <a:pt x="0" y="162794"/>
                  </a:cubicBezTo>
                  <a:lnTo>
                    <a:pt x="0" y="162794"/>
                  </a:lnTo>
                  <a:cubicBezTo>
                    <a:pt x="0" y="72885"/>
                    <a:pt x="72885" y="0"/>
                    <a:pt x="162794" y="0"/>
                  </a:cubicBezTo>
                  <a:close/>
                </a:path>
              </a:pathLst>
            </a:custGeom>
            <a:solidFill>
              <a:srgbClr val="000000"/>
            </a:solidFill>
            <a:ln cap="rnd">
              <a:noFill/>
              <a:prstDash val="solid"/>
              <a:round/>
            </a:ln>
          </p:spPr>
          <p:txBody>
            <a:bodyPr/>
            <a:lstStyle/>
            <a:p>
              <a:endParaRPr lang="es-MX"/>
            </a:p>
          </p:txBody>
        </p:sp>
        <p:sp>
          <p:nvSpPr>
            <p:cNvPr id="22" name="TextBox 22"/>
            <p:cNvSpPr txBox="1"/>
            <p:nvPr/>
          </p:nvSpPr>
          <p:spPr>
            <a:xfrm>
              <a:off x="0" y="-19050"/>
              <a:ext cx="1099672" cy="344638"/>
            </a:xfrm>
            <a:prstGeom prst="rect">
              <a:avLst/>
            </a:prstGeom>
          </p:spPr>
          <p:txBody>
            <a:bodyPr lIns="0" tIns="0" rIns="0" bIns="0" rtlCol="0" anchor="ctr"/>
            <a:lstStyle/>
            <a:p>
              <a:pPr marL="0" lvl="0" indent="0" algn="ctr">
                <a:lnSpc>
                  <a:spcPts val="3119"/>
                </a:lnSpc>
                <a:spcBef>
                  <a:spcPct val="0"/>
                </a:spcBef>
              </a:pPr>
              <a:r>
                <a:rPr lang="en-US" sz="2599" b="1" spc="-77">
                  <a:solidFill>
                    <a:srgbClr val="FFFFFF"/>
                  </a:solidFill>
                  <a:latin typeface="Poppins Bold"/>
                  <a:ea typeface="Poppins Bold"/>
                  <a:cs typeface="Poppins Bold"/>
                  <a:sym typeface="Poppins Bold"/>
                </a:rPr>
                <a:t>¿Que es el proceso presupuestario?</a:t>
              </a:r>
            </a:p>
          </p:txBody>
        </p:sp>
      </p:grpSp>
      <p:grpSp>
        <p:nvGrpSpPr>
          <p:cNvPr id="23" name="Group 23"/>
          <p:cNvGrpSpPr/>
          <p:nvPr/>
        </p:nvGrpSpPr>
        <p:grpSpPr>
          <a:xfrm>
            <a:off x="5382598" y="7512406"/>
            <a:ext cx="3269451" cy="815608"/>
            <a:chOff x="0" y="0"/>
            <a:chExt cx="1305154" cy="325588"/>
          </a:xfrm>
        </p:grpSpPr>
        <p:sp>
          <p:nvSpPr>
            <p:cNvPr id="24" name="Freeform 24"/>
            <p:cNvSpPr/>
            <p:nvPr/>
          </p:nvSpPr>
          <p:spPr>
            <a:xfrm>
              <a:off x="0" y="0"/>
              <a:ext cx="1305154" cy="325588"/>
            </a:xfrm>
            <a:custGeom>
              <a:avLst/>
              <a:gdLst/>
              <a:ahLst/>
              <a:cxnLst/>
              <a:rect l="l" t="t" r="r" b="b"/>
              <a:pathLst>
                <a:path w="1305154" h="325588">
                  <a:moveTo>
                    <a:pt x="162794" y="0"/>
                  </a:moveTo>
                  <a:lnTo>
                    <a:pt x="1142360" y="0"/>
                  </a:lnTo>
                  <a:cubicBezTo>
                    <a:pt x="1185536" y="0"/>
                    <a:pt x="1226943" y="17151"/>
                    <a:pt x="1257473" y="47681"/>
                  </a:cubicBezTo>
                  <a:cubicBezTo>
                    <a:pt x="1288003" y="78211"/>
                    <a:pt x="1305154" y="119618"/>
                    <a:pt x="1305154" y="162794"/>
                  </a:cubicBezTo>
                  <a:lnTo>
                    <a:pt x="1305154" y="162794"/>
                  </a:lnTo>
                  <a:cubicBezTo>
                    <a:pt x="1305154" y="252703"/>
                    <a:pt x="1232269" y="325588"/>
                    <a:pt x="1142360" y="325588"/>
                  </a:cubicBezTo>
                  <a:lnTo>
                    <a:pt x="162794" y="325588"/>
                  </a:lnTo>
                  <a:cubicBezTo>
                    <a:pt x="72885" y="325588"/>
                    <a:pt x="0" y="252703"/>
                    <a:pt x="0" y="162794"/>
                  </a:cubicBezTo>
                  <a:lnTo>
                    <a:pt x="0" y="162794"/>
                  </a:lnTo>
                  <a:cubicBezTo>
                    <a:pt x="0" y="72885"/>
                    <a:pt x="72885" y="0"/>
                    <a:pt x="162794" y="0"/>
                  </a:cubicBezTo>
                  <a:close/>
                </a:path>
              </a:pathLst>
            </a:custGeom>
            <a:solidFill>
              <a:srgbClr val="000000"/>
            </a:solidFill>
            <a:ln cap="rnd">
              <a:noFill/>
              <a:prstDash val="solid"/>
              <a:round/>
            </a:ln>
          </p:spPr>
          <p:txBody>
            <a:bodyPr/>
            <a:lstStyle/>
            <a:p>
              <a:endParaRPr lang="es-MX"/>
            </a:p>
          </p:txBody>
        </p:sp>
        <p:sp>
          <p:nvSpPr>
            <p:cNvPr id="25" name="TextBox 25"/>
            <p:cNvSpPr txBox="1"/>
            <p:nvPr/>
          </p:nvSpPr>
          <p:spPr>
            <a:xfrm>
              <a:off x="0" y="-28575"/>
              <a:ext cx="1305154" cy="354163"/>
            </a:xfrm>
            <a:prstGeom prst="rect">
              <a:avLst/>
            </a:prstGeom>
          </p:spPr>
          <p:txBody>
            <a:bodyPr lIns="0" tIns="0" rIns="0" bIns="0" rtlCol="0" anchor="ctr"/>
            <a:lstStyle/>
            <a:p>
              <a:pPr marL="0" lvl="0" indent="0" algn="ctr">
                <a:lnSpc>
                  <a:spcPts val="3239"/>
                </a:lnSpc>
                <a:spcBef>
                  <a:spcPct val="0"/>
                </a:spcBef>
              </a:pPr>
              <a:r>
                <a:rPr lang="en-US" sz="2699" b="1" spc="-80">
                  <a:solidFill>
                    <a:srgbClr val="FFFFFF"/>
                  </a:solidFill>
                  <a:latin typeface="Poppins Bold"/>
                  <a:ea typeface="Poppins Bold"/>
                  <a:cs typeface="Poppins Bold"/>
                  <a:sym typeface="Poppins Bold"/>
                </a:rPr>
                <a:t>Presupuestación</a:t>
              </a:r>
            </a:p>
          </p:txBody>
        </p:sp>
      </p:grpSp>
      <p:sp>
        <p:nvSpPr>
          <p:cNvPr id="26" name="Freeform 26"/>
          <p:cNvSpPr/>
          <p:nvPr/>
        </p:nvSpPr>
        <p:spPr>
          <a:xfrm>
            <a:off x="9382085" y="6984196"/>
            <a:ext cx="214432" cy="1872030"/>
          </a:xfrm>
          <a:custGeom>
            <a:avLst/>
            <a:gdLst/>
            <a:ahLst/>
            <a:cxnLst/>
            <a:rect l="l" t="t" r="r" b="b"/>
            <a:pathLst>
              <a:path w="214432" h="1872030">
                <a:moveTo>
                  <a:pt x="0" y="0"/>
                </a:moveTo>
                <a:lnTo>
                  <a:pt x="214433" y="0"/>
                </a:lnTo>
                <a:lnTo>
                  <a:pt x="214433" y="1872029"/>
                </a:lnTo>
                <a:lnTo>
                  <a:pt x="0" y="18720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grpSp>
        <p:nvGrpSpPr>
          <p:cNvPr id="27" name="Group 27"/>
          <p:cNvGrpSpPr/>
          <p:nvPr/>
        </p:nvGrpSpPr>
        <p:grpSpPr>
          <a:xfrm>
            <a:off x="9863213" y="6811249"/>
            <a:ext cx="5894616" cy="1875023"/>
            <a:chOff x="0" y="0"/>
            <a:chExt cx="7859488" cy="2500030"/>
          </a:xfrm>
        </p:grpSpPr>
        <p:sp>
          <p:nvSpPr>
            <p:cNvPr id="28" name="TextBox 28"/>
            <p:cNvSpPr txBox="1"/>
            <p:nvPr/>
          </p:nvSpPr>
          <p:spPr>
            <a:xfrm>
              <a:off x="0" y="380104"/>
              <a:ext cx="7859488" cy="2119927"/>
            </a:xfrm>
            <a:prstGeom prst="rect">
              <a:avLst/>
            </a:prstGeom>
          </p:spPr>
          <p:txBody>
            <a:bodyPr lIns="0" tIns="0" rIns="0" bIns="0" rtlCol="0" anchor="t">
              <a:spAutoFit/>
            </a:bodyPr>
            <a:lstStyle/>
            <a:p>
              <a:pPr algn="just">
                <a:lnSpc>
                  <a:spcPts val="2140"/>
                </a:lnSpc>
              </a:pPr>
              <a:r>
                <a:rPr lang="en-US" sz="1528">
                  <a:solidFill>
                    <a:srgbClr val="000000"/>
                  </a:solidFill>
                  <a:latin typeface="Montserrat 2"/>
                  <a:ea typeface="Montserrat 2"/>
                  <a:cs typeface="Montserrat 2"/>
                  <a:sym typeface="Montserrat 2"/>
                </a:rPr>
                <a:t>Se calculan los ingresos estimados en la ley de ingresos, es decir, los recursos para financiar el gasto público.</a:t>
              </a:r>
            </a:p>
            <a:p>
              <a:pPr algn="just">
                <a:lnSpc>
                  <a:spcPts val="2140"/>
                </a:lnSpc>
              </a:pPr>
              <a:r>
                <a:rPr lang="en-US" sz="1528">
                  <a:solidFill>
                    <a:srgbClr val="000000"/>
                  </a:solidFill>
                  <a:latin typeface="Montserrat 2"/>
                  <a:ea typeface="Montserrat 2"/>
                  <a:cs typeface="Montserrat 2"/>
                  <a:sym typeface="Montserrat 2"/>
                </a:rPr>
                <a:t>El objetivo de esta fase es mejorar la asignación de recursos a los programas presupuestarios considerando la etapa de planeación y programación.</a:t>
              </a:r>
            </a:p>
            <a:p>
              <a:pPr algn="just">
                <a:lnSpc>
                  <a:spcPts val="2140"/>
                </a:lnSpc>
                <a:spcBef>
                  <a:spcPct val="0"/>
                </a:spcBef>
              </a:pPr>
              <a:endParaRPr lang="en-US" sz="1528">
                <a:solidFill>
                  <a:srgbClr val="000000"/>
                </a:solidFill>
                <a:latin typeface="Montserrat 2"/>
                <a:ea typeface="Montserrat 2"/>
                <a:cs typeface="Montserrat 2"/>
                <a:sym typeface="Montserrat 2"/>
              </a:endParaRPr>
            </a:p>
          </p:txBody>
        </p:sp>
        <p:sp>
          <p:nvSpPr>
            <p:cNvPr id="29" name="TextBox 29"/>
            <p:cNvSpPr txBox="1"/>
            <p:nvPr/>
          </p:nvSpPr>
          <p:spPr>
            <a:xfrm>
              <a:off x="0" y="-38100"/>
              <a:ext cx="7859488" cy="331466"/>
            </a:xfrm>
            <a:prstGeom prst="rect">
              <a:avLst/>
            </a:prstGeom>
          </p:spPr>
          <p:txBody>
            <a:bodyPr lIns="0" tIns="0" rIns="0" bIns="0" rtlCol="0" anchor="t">
              <a:spAutoFit/>
            </a:bodyPr>
            <a:lstStyle/>
            <a:p>
              <a:pPr algn="l">
                <a:lnSpc>
                  <a:spcPts val="2064"/>
                </a:lnSpc>
                <a:spcBef>
                  <a:spcPct val="0"/>
                </a:spcBef>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DE8E4"/>
        </a:solidFill>
        <a:effectLst/>
      </p:bgPr>
    </p:bg>
    <p:spTree>
      <p:nvGrpSpPr>
        <p:cNvPr id="1" name=""/>
        <p:cNvGrpSpPr/>
        <p:nvPr/>
      </p:nvGrpSpPr>
      <p:grpSpPr>
        <a:xfrm>
          <a:off x="0" y="0"/>
          <a:ext cx="0" cy="0"/>
          <a:chOff x="0" y="0"/>
          <a:chExt cx="0" cy="0"/>
        </a:xfrm>
      </p:grpSpPr>
      <p:grpSp>
        <p:nvGrpSpPr>
          <p:cNvPr id="2" name="Group 2"/>
          <p:cNvGrpSpPr/>
          <p:nvPr/>
        </p:nvGrpSpPr>
        <p:grpSpPr>
          <a:xfrm>
            <a:off x="5796715" y="3183702"/>
            <a:ext cx="3347285" cy="936015"/>
            <a:chOff x="0" y="0"/>
            <a:chExt cx="1050903" cy="293868"/>
          </a:xfrm>
        </p:grpSpPr>
        <p:sp>
          <p:nvSpPr>
            <p:cNvPr id="3" name="Freeform 3"/>
            <p:cNvSpPr/>
            <p:nvPr/>
          </p:nvSpPr>
          <p:spPr>
            <a:xfrm>
              <a:off x="0" y="0"/>
              <a:ext cx="1050903" cy="293868"/>
            </a:xfrm>
            <a:custGeom>
              <a:avLst/>
              <a:gdLst/>
              <a:ahLst/>
              <a:cxnLst/>
              <a:rect l="l" t="t" r="r" b="b"/>
              <a:pathLst>
                <a:path w="1050903" h="293868">
                  <a:moveTo>
                    <a:pt x="146934" y="0"/>
                  </a:moveTo>
                  <a:lnTo>
                    <a:pt x="903969" y="0"/>
                  </a:lnTo>
                  <a:cubicBezTo>
                    <a:pt x="985118" y="0"/>
                    <a:pt x="1050903" y="65785"/>
                    <a:pt x="1050903" y="146934"/>
                  </a:cubicBezTo>
                  <a:lnTo>
                    <a:pt x="1050903" y="146934"/>
                  </a:lnTo>
                  <a:cubicBezTo>
                    <a:pt x="1050903" y="185903"/>
                    <a:pt x="1035422" y="223277"/>
                    <a:pt x="1007867" y="250832"/>
                  </a:cubicBezTo>
                  <a:cubicBezTo>
                    <a:pt x="980311" y="278388"/>
                    <a:pt x="942938" y="293868"/>
                    <a:pt x="903969" y="293868"/>
                  </a:cubicBezTo>
                  <a:lnTo>
                    <a:pt x="146934" y="293868"/>
                  </a:lnTo>
                  <a:cubicBezTo>
                    <a:pt x="65785" y="293868"/>
                    <a:pt x="0" y="228084"/>
                    <a:pt x="0" y="146934"/>
                  </a:cubicBezTo>
                  <a:lnTo>
                    <a:pt x="0" y="146934"/>
                  </a:lnTo>
                  <a:cubicBezTo>
                    <a:pt x="0" y="65785"/>
                    <a:pt x="65785" y="0"/>
                    <a:pt x="146934" y="0"/>
                  </a:cubicBezTo>
                  <a:close/>
                </a:path>
              </a:pathLst>
            </a:custGeom>
            <a:solidFill>
              <a:srgbClr val="000000"/>
            </a:solidFill>
            <a:ln cap="rnd">
              <a:noFill/>
              <a:prstDash val="solid"/>
              <a:round/>
            </a:ln>
          </p:spPr>
          <p:txBody>
            <a:bodyPr/>
            <a:lstStyle/>
            <a:p>
              <a:endParaRPr lang="es-MX"/>
            </a:p>
          </p:txBody>
        </p:sp>
        <p:sp>
          <p:nvSpPr>
            <p:cNvPr id="4" name="TextBox 4"/>
            <p:cNvSpPr txBox="1"/>
            <p:nvPr/>
          </p:nvSpPr>
          <p:spPr>
            <a:xfrm>
              <a:off x="0" y="-19050"/>
              <a:ext cx="1050903" cy="312918"/>
            </a:xfrm>
            <a:prstGeom prst="rect">
              <a:avLst/>
            </a:prstGeom>
          </p:spPr>
          <p:txBody>
            <a:bodyPr lIns="0" tIns="0" rIns="0" bIns="0" rtlCol="0" anchor="ctr"/>
            <a:lstStyle/>
            <a:p>
              <a:pPr marL="0" lvl="0" indent="0" algn="ctr">
                <a:lnSpc>
                  <a:spcPts val="2879"/>
                </a:lnSpc>
                <a:spcBef>
                  <a:spcPct val="0"/>
                </a:spcBef>
              </a:pPr>
              <a:r>
                <a:rPr lang="en-US" sz="2400" b="1" spc="-72">
                  <a:solidFill>
                    <a:srgbClr val="FFFFFF"/>
                  </a:solidFill>
                  <a:latin typeface="Poppins Bold"/>
                  <a:ea typeface="Poppins Bold"/>
                  <a:cs typeface="Poppins Bold"/>
                  <a:sym typeface="Poppins Bold"/>
                </a:rPr>
                <a:t>Ejecucion del gasto</a:t>
              </a:r>
            </a:p>
          </p:txBody>
        </p:sp>
      </p:grpSp>
      <p:grpSp>
        <p:nvGrpSpPr>
          <p:cNvPr id="5" name="Group 5"/>
          <p:cNvGrpSpPr/>
          <p:nvPr/>
        </p:nvGrpSpPr>
        <p:grpSpPr>
          <a:xfrm>
            <a:off x="5796715" y="7379991"/>
            <a:ext cx="3154307" cy="1080439"/>
            <a:chOff x="0" y="0"/>
            <a:chExt cx="990316" cy="339211"/>
          </a:xfrm>
        </p:grpSpPr>
        <p:sp>
          <p:nvSpPr>
            <p:cNvPr id="6" name="Freeform 6"/>
            <p:cNvSpPr/>
            <p:nvPr/>
          </p:nvSpPr>
          <p:spPr>
            <a:xfrm>
              <a:off x="0" y="0"/>
              <a:ext cx="990316" cy="339211"/>
            </a:xfrm>
            <a:custGeom>
              <a:avLst/>
              <a:gdLst/>
              <a:ahLst/>
              <a:cxnLst/>
              <a:rect l="l" t="t" r="r" b="b"/>
              <a:pathLst>
                <a:path w="990316" h="339211">
                  <a:moveTo>
                    <a:pt x="169606" y="0"/>
                  </a:moveTo>
                  <a:lnTo>
                    <a:pt x="820710" y="0"/>
                  </a:lnTo>
                  <a:cubicBezTo>
                    <a:pt x="914381" y="0"/>
                    <a:pt x="990316" y="75935"/>
                    <a:pt x="990316" y="169606"/>
                  </a:cubicBezTo>
                  <a:lnTo>
                    <a:pt x="990316" y="169606"/>
                  </a:lnTo>
                  <a:cubicBezTo>
                    <a:pt x="990316" y="263276"/>
                    <a:pt x="914381" y="339211"/>
                    <a:pt x="820710" y="339211"/>
                  </a:cubicBezTo>
                  <a:lnTo>
                    <a:pt x="169606" y="339211"/>
                  </a:lnTo>
                  <a:cubicBezTo>
                    <a:pt x="75935" y="339211"/>
                    <a:pt x="0" y="263276"/>
                    <a:pt x="0" y="169606"/>
                  </a:cubicBezTo>
                  <a:lnTo>
                    <a:pt x="0" y="169606"/>
                  </a:lnTo>
                  <a:cubicBezTo>
                    <a:pt x="0" y="75935"/>
                    <a:pt x="75935" y="0"/>
                    <a:pt x="169606" y="0"/>
                  </a:cubicBezTo>
                  <a:close/>
                </a:path>
              </a:pathLst>
            </a:custGeom>
            <a:solidFill>
              <a:srgbClr val="000000"/>
            </a:solidFill>
            <a:ln cap="rnd">
              <a:noFill/>
              <a:prstDash val="solid"/>
              <a:round/>
            </a:ln>
          </p:spPr>
          <p:txBody>
            <a:bodyPr/>
            <a:lstStyle/>
            <a:p>
              <a:endParaRPr lang="es-MX"/>
            </a:p>
          </p:txBody>
        </p:sp>
        <p:sp>
          <p:nvSpPr>
            <p:cNvPr id="7" name="TextBox 7"/>
            <p:cNvSpPr txBox="1"/>
            <p:nvPr/>
          </p:nvSpPr>
          <p:spPr>
            <a:xfrm>
              <a:off x="0" y="-28575"/>
              <a:ext cx="990316" cy="367786"/>
            </a:xfrm>
            <a:prstGeom prst="rect">
              <a:avLst/>
            </a:prstGeom>
          </p:spPr>
          <p:txBody>
            <a:bodyPr lIns="0" tIns="0" rIns="0" bIns="0" rtlCol="0" anchor="ctr"/>
            <a:lstStyle/>
            <a:p>
              <a:pPr marL="0" lvl="0" indent="0" algn="ctr">
                <a:lnSpc>
                  <a:spcPts val="3239"/>
                </a:lnSpc>
                <a:spcBef>
                  <a:spcPct val="0"/>
                </a:spcBef>
              </a:pPr>
              <a:r>
                <a:rPr lang="en-US" sz="2699" b="1" spc="-80">
                  <a:solidFill>
                    <a:srgbClr val="FFFFFF"/>
                  </a:solidFill>
                  <a:latin typeface="Poppins Bold"/>
                  <a:ea typeface="Poppins Bold"/>
                  <a:cs typeface="Poppins Bold"/>
                  <a:sym typeface="Poppins Bold"/>
                </a:rPr>
                <a:t>Rendicion de cuentas</a:t>
              </a:r>
            </a:p>
          </p:txBody>
        </p:sp>
      </p:grpSp>
      <p:sp>
        <p:nvSpPr>
          <p:cNvPr id="8" name="Freeform 8"/>
          <p:cNvSpPr/>
          <p:nvPr/>
        </p:nvSpPr>
        <p:spPr>
          <a:xfrm>
            <a:off x="4702017" y="691239"/>
            <a:ext cx="1019973" cy="8904523"/>
          </a:xfrm>
          <a:custGeom>
            <a:avLst/>
            <a:gdLst/>
            <a:ahLst/>
            <a:cxnLst/>
            <a:rect l="l" t="t" r="r" b="b"/>
            <a:pathLst>
              <a:path w="1019973" h="8904523">
                <a:moveTo>
                  <a:pt x="0" y="0"/>
                </a:moveTo>
                <a:lnTo>
                  <a:pt x="1019973" y="0"/>
                </a:lnTo>
                <a:lnTo>
                  <a:pt x="1019973" y="8904522"/>
                </a:lnTo>
                <a:lnTo>
                  <a:pt x="0" y="89045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9" name="TextBox 9"/>
          <p:cNvSpPr txBox="1"/>
          <p:nvPr/>
        </p:nvSpPr>
        <p:spPr>
          <a:xfrm>
            <a:off x="514350" y="4641441"/>
            <a:ext cx="3920967" cy="1218564"/>
          </a:xfrm>
          <a:prstGeom prst="rect">
            <a:avLst/>
          </a:prstGeom>
        </p:spPr>
        <p:txBody>
          <a:bodyPr lIns="0" tIns="0" rIns="0" bIns="0" rtlCol="0" anchor="t">
            <a:spAutoFit/>
          </a:bodyPr>
          <a:lstStyle/>
          <a:p>
            <a:pPr algn="ctr">
              <a:lnSpc>
                <a:spcPts val="4760"/>
              </a:lnSpc>
              <a:spcBef>
                <a:spcPct val="0"/>
              </a:spcBef>
            </a:pPr>
            <a:r>
              <a:rPr lang="en-US" sz="3400">
                <a:solidFill>
                  <a:srgbClr val="000000"/>
                </a:solidFill>
                <a:latin typeface="Poppins ExtraBold"/>
                <a:ea typeface="Poppins ExtraBold"/>
                <a:cs typeface="Poppins ExtraBold"/>
                <a:sym typeface="Poppins ExtraBold"/>
              </a:rPr>
              <a:t>PROCESO PRESUPUESTARIO</a:t>
            </a:r>
          </a:p>
        </p:txBody>
      </p:sp>
      <p:grpSp>
        <p:nvGrpSpPr>
          <p:cNvPr id="10" name="Group 10"/>
          <p:cNvGrpSpPr/>
          <p:nvPr/>
        </p:nvGrpSpPr>
        <p:grpSpPr>
          <a:xfrm>
            <a:off x="5942028" y="1053605"/>
            <a:ext cx="3154307" cy="1080439"/>
            <a:chOff x="0" y="0"/>
            <a:chExt cx="990316" cy="339211"/>
          </a:xfrm>
        </p:grpSpPr>
        <p:sp>
          <p:nvSpPr>
            <p:cNvPr id="11" name="Freeform 11"/>
            <p:cNvSpPr/>
            <p:nvPr/>
          </p:nvSpPr>
          <p:spPr>
            <a:xfrm>
              <a:off x="0" y="0"/>
              <a:ext cx="990316" cy="339211"/>
            </a:xfrm>
            <a:custGeom>
              <a:avLst/>
              <a:gdLst/>
              <a:ahLst/>
              <a:cxnLst/>
              <a:rect l="l" t="t" r="r" b="b"/>
              <a:pathLst>
                <a:path w="990316" h="339211">
                  <a:moveTo>
                    <a:pt x="169606" y="0"/>
                  </a:moveTo>
                  <a:lnTo>
                    <a:pt x="820710" y="0"/>
                  </a:lnTo>
                  <a:cubicBezTo>
                    <a:pt x="914381" y="0"/>
                    <a:pt x="990316" y="75935"/>
                    <a:pt x="990316" y="169606"/>
                  </a:cubicBezTo>
                  <a:lnTo>
                    <a:pt x="990316" y="169606"/>
                  </a:lnTo>
                  <a:cubicBezTo>
                    <a:pt x="990316" y="263276"/>
                    <a:pt x="914381" y="339211"/>
                    <a:pt x="820710" y="339211"/>
                  </a:cubicBezTo>
                  <a:lnTo>
                    <a:pt x="169606" y="339211"/>
                  </a:lnTo>
                  <a:cubicBezTo>
                    <a:pt x="75935" y="339211"/>
                    <a:pt x="0" y="263276"/>
                    <a:pt x="0" y="169606"/>
                  </a:cubicBezTo>
                  <a:lnTo>
                    <a:pt x="0" y="169606"/>
                  </a:lnTo>
                  <a:cubicBezTo>
                    <a:pt x="0" y="75935"/>
                    <a:pt x="75935" y="0"/>
                    <a:pt x="169606" y="0"/>
                  </a:cubicBezTo>
                  <a:close/>
                </a:path>
              </a:pathLst>
            </a:custGeom>
            <a:solidFill>
              <a:srgbClr val="000000"/>
            </a:solidFill>
            <a:ln cap="rnd">
              <a:noFill/>
              <a:prstDash val="solid"/>
              <a:round/>
            </a:ln>
          </p:spPr>
          <p:txBody>
            <a:bodyPr/>
            <a:lstStyle/>
            <a:p>
              <a:endParaRPr lang="es-MX"/>
            </a:p>
          </p:txBody>
        </p:sp>
        <p:sp>
          <p:nvSpPr>
            <p:cNvPr id="12" name="TextBox 12"/>
            <p:cNvSpPr txBox="1"/>
            <p:nvPr/>
          </p:nvSpPr>
          <p:spPr>
            <a:xfrm>
              <a:off x="0" y="-28575"/>
              <a:ext cx="990316" cy="367786"/>
            </a:xfrm>
            <a:prstGeom prst="rect">
              <a:avLst/>
            </a:prstGeom>
          </p:spPr>
          <p:txBody>
            <a:bodyPr lIns="0" tIns="0" rIns="0" bIns="0" rtlCol="0" anchor="ctr"/>
            <a:lstStyle/>
            <a:p>
              <a:pPr marL="0" lvl="0" indent="0" algn="ctr">
                <a:lnSpc>
                  <a:spcPts val="3239"/>
                </a:lnSpc>
                <a:spcBef>
                  <a:spcPct val="0"/>
                </a:spcBef>
              </a:pPr>
              <a:r>
                <a:rPr lang="en-US" sz="2699" b="1" spc="-80">
                  <a:solidFill>
                    <a:srgbClr val="FFFFFF"/>
                  </a:solidFill>
                  <a:latin typeface="Poppins Bold"/>
                  <a:ea typeface="Poppins Bold"/>
                  <a:cs typeface="Poppins Bold"/>
                  <a:sym typeface="Poppins Bold"/>
                </a:rPr>
                <a:t>Revisión y aprobación</a:t>
              </a:r>
            </a:p>
          </p:txBody>
        </p:sp>
      </p:grpSp>
      <p:sp>
        <p:nvSpPr>
          <p:cNvPr id="13" name="Freeform 13"/>
          <p:cNvSpPr/>
          <p:nvPr/>
        </p:nvSpPr>
        <p:spPr>
          <a:xfrm>
            <a:off x="9382085" y="754608"/>
            <a:ext cx="192257" cy="1678434"/>
          </a:xfrm>
          <a:custGeom>
            <a:avLst/>
            <a:gdLst/>
            <a:ahLst/>
            <a:cxnLst/>
            <a:rect l="l" t="t" r="r" b="b"/>
            <a:pathLst>
              <a:path w="192257" h="1678434">
                <a:moveTo>
                  <a:pt x="0" y="0"/>
                </a:moveTo>
                <a:lnTo>
                  <a:pt x="192257" y="0"/>
                </a:lnTo>
                <a:lnTo>
                  <a:pt x="192257" y="1678433"/>
                </a:lnTo>
                <a:lnTo>
                  <a:pt x="0" y="16784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14" name="Freeform 14"/>
          <p:cNvSpPr/>
          <p:nvPr/>
        </p:nvSpPr>
        <p:spPr>
          <a:xfrm>
            <a:off x="9382085" y="2715694"/>
            <a:ext cx="214432" cy="1872030"/>
          </a:xfrm>
          <a:custGeom>
            <a:avLst/>
            <a:gdLst/>
            <a:ahLst/>
            <a:cxnLst/>
            <a:rect l="l" t="t" r="r" b="b"/>
            <a:pathLst>
              <a:path w="214432" h="1872030">
                <a:moveTo>
                  <a:pt x="0" y="0"/>
                </a:moveTo>
                <a:lnTo>
                  <a:pt x="214433" y="0"/>
                </a:lnTo>
                <a:lnTo>
                  <a:pt x="214433" y="1872030"/>
                </a:lnTo>
                <a:lnTo>
                  <a:pt x="0" y="18720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15" name="Freeform 15"/>
          <p:cNvSpPr/>
          <p:nvPr/>
        </p:nvSpPr>
        <p:spPr>
          <a:xfrm>
            <a:off x="9382085" y="4873474"/>
            <a:ext cx="221963" cy="1937775"/>
          </a:xfrm>
          <a:custGeom>
            <a:avLst/>
            <a:gdLst/>
            <a:ahLst/>
            <a:cxnLst/>
            <a:rect l="l" t="t" r="r" b="b"/>
            <a:pathLst>
              <a:path w="221963" h="1937775">
                <a:moveTo>
                  <a:pt x="0" y="0"/>
                </a:moveTo>
                <a:lnTo>
                  <a:pt x="221964" y="0"/>
                </a:lnTo>
                <a:lnTo>
                  <a:pt x="221964" y="1937775"/>
                </a:lnTo>
                <a:lnTo>
                  <a:pt x="0" y="19377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grpSp>
        <p:nvGrpSpPr>
          <p:cNvPr id="16" name="Group 16"/>
          <p:cNvGrpSpPr/>
          <p:nvPr/>
        </p:nvGrpSpPr>
        <p:grpSpPr>
          <a:xfrm>
            <a:off x="9863213" y="2542748"/>
            <a:ext cx="6403288" cy="1701033"/>
            <a:chOff x="0" y="0"/>
            <a:chExt cx="8537718" cy="2268044"/>
          </a:xfrm>
        </p:grpSpPr>
        <p:sp>
          <p:nvSpPr>
            <p:cNvPr id="17" name="TextBox 17"/>
            <p:cNvSpPr txBox="1"/>
            <p:nvPr/>
          </p:nvSpPr>
          <p:spPr>
            <a:xfrm>
              <a:off x="0" y="389629"/>
              <a:ext cx="8537718" cy="1878415"/>
            </a:xfrm>
            <a:prstGeom prst="rect">
              <a:avLst/>
            </a:prstGeom>
          </p:spPr>
          <p:txBody>
            <a:bodyPr lIns="0" tIns="0" rIns="0" bIns="0" rtlCol="0" anchor="t">
              <a:spAutoFit/>
            </a:bodyPr>
            <a:lstStyle/>
            <a:p>
              <a:pPr algn="just">
                <a:lnSpc>
                  <a:spcPts val="2280"/>
                </a:lnSpc>
              </a:pPr>
              <a:r>
                <a:rPr lang="en-US" sz="1628">
                  <a:solidFill>
                    <a:srgbClr val="000000"/>
                  </a:solidFill>
                  <a:latin typeface="Montserrat 2"/>
                  <a:ea typeface="Montserrat 2"/>
                  <a:cs typeface="Montserrat 2"/>
                  <a:sym typeface="Montserrat 2"/>
                </a:rPr>
                <a:t>Aprobados corresponde los programas, a los organismos ejecutivos llevarlos a la realidad.</a:t>
              </a:r>
            </a:p>
            <a:p>
              <a:pPr algn="just">
                <a:lnSpc>
                  <a:spcPts val="2280"/>
                </a:lnSpc>
                <a:spcBef>
                  <a:spcPct val="0"/>
                </a:spcBef>
              </a:pPr>
              <a:r>
                <a:rPr lang="en-US" sz="1628">
                  <a:solidFill>
                    <a:srgbClr val="000000"/>
                  </a:solidFill>
                  <a:latin typeface="Montserrat 2"/>
                  <a:ea typeface="Montserrat 2"/>
                  <a:cs typeface="Montserrat 2"/>
                  <a:sym typeface="Montserrat 2"/>
                </a:rPr>
                <a:t>La Administración Pública es la responsable de tomar las medidas necesarias para el cumplimiento de las metas del programa. </a:t>
              </a:r>
            </a:p>
          </p:txBody>
        </p:sp>
        <p:sp>
          <p:nvSpPr>
            <p:cNvPr id="18" name="TextBox 18"/>
            <p:cNvSpPr txBox="1"/>
            <p:nvPr/>
          </p:nvSpPr>
          <p:spPr>
            <a:xfrm>
              <a:off x="0" y="-38100"/>
              <a:ext cx="8537718" cy="331466"/>
            </a:xfrm>
            <a:prstGeom prst="rect">
              <a:avLst/>
            </a:prstGeom>
          </p:spPr>
          <p:txBody>
            <a:bodyPr lIns="0" tIns="0" rIns="0" bIns="0" rtlCol="0" anchor="t">
              <a:spAutoFit/>
            </a:bodyPr>
            <a:lstStyle/>
            <a:p>
              <a:pPr algn="l">
                <a:lnSpc>
                  <a:spcPts val="2064"/>
                </a:lnSpc>
                <a:spcBef>
                  <a:spcPct val="0"/>
                </a:spcBef>
              </a:pPr>
              <a:endParaRPr/>
            </a:p>
          </p:txBody>
        </p:sp>
      </p:grpSp>
      <p:grpSp>
        <p:nvGrpSpPr>
          <p:cNvPr id="19" name="Group 19"/>
          <p:cNvGrpSpPr/>
          <p:nvPr/>
        </p:nvGrpSpPr>
        <p:grpSpPr>
          <a:xfrm>
            <a:off x="9857925" y="563575"/>
            <a:ext cx="6408576" cy="1829429"/>
            <a:chOff x="0" y="0"/>
            <a:chExt cx="8544768" cy="2439239"/>
          </a:xfrm>
        </p:grpSpPr>
        <p:sp>
          <p:nvSpPr>
            <p:cNvPr id="20" name="TextBox 20"/>
            <p:cNvSpPr txBox="1"/>
            <p:nvPr/>
          </p:nvSpPr>
          <p:spPr>
            <a:xfrm>
              <a:off x="0" y="498462"/>
              <a:ext cx="8544768" cy="1940777"/>
            </a:xfrm>
            <a:prstGeom prst="rect">
              <a:avLst/>
            </a:prstGeom>
          </p:spPr>
          <p:txBody>
            <a:bodyPr lIns="0" tIns="0" rIns="0" bIns="0" rtlCol="0" anchor="t">
              <a:spAutoFit/>
            </a:bodyPr>
            <a:lstStyle/>
            <a:p>
              <a:pPr algn="just">
                <a:lnSpc>
                  <a:spcPts val="2327"/>
                </a:lnSpc>
              </a:pPr>
              <a:r>
                <a:rPr lang="en-US" sz="1662">
                  <a:solidFill>
                    <a:srgbClr val="000000"/>
                  </a:solidFill>
                  <a:latin typeface="Montserrat 2"/>
                  <a:ea typeface="Montserrat 2"/>
                  <a:cs typeface="Montserrat 2"/>
                  <a:sym typeface="Montserrat 2"/>
                </a:rPr>
                <a:t>Para tener posibilidades de éxito, todo programa debe contar con la aprobación del gobierno.</a:t>
              </a:r>
            </a:p>
            <a:p>
              <a:pPr algn="just">
                <a:lnSpc>
                  <a:spcPts val="2327"/>
                </a:lnSpc>
                <a:spcBef>
                  <a:spcPct val="0"/>
                </a:spcBef>
              </a:pPr>
              <a:r>
                <a:rPr lang="en-US" sz="1662">
                  <a:solidFill>
                    <a:srgbClr val="000000"/>
                  </a:solidFill>
                  <a:latin typeface="Montserrat 2"/>
                  <a:ea typeface="Montserrat 2"/>
                  <a:cs typeface="Montserrat 2"/>
                  <a:sym typeface="Montserrat 2"/>
                </a:rPr>
                <a:t>Una vez formulado el programa, procede iniciar una discusión que tenga por objeto resguardar las conveniencias de los principales sectores.</a:t>
              </a:r>
            </a:p>
          </p:txBody>
        </p:sp>
        <p:sp>
          <p:nvSpPr>
            <p:cNvPr id="21" name="TextBox 21"/>
            <p:cNvSpPr txBox="1"/>
            <p:nvPr/>
          </p:nvSpPr>
          <p:spPr>
            <a:xfrm>
              <a:off x="0" y="-57150"/>
              <a:ext cx="8544768" cy="425457"/>
            </a:xfrm>
            <a:prstGeom prst="rect">
              <a:avLst/>
            </a:prstGeom>
          </p:spPr>
          <p:txBody>
            <a:bodyPr lIns="0" tIns="0" rIns="0" bIns="0" rtlCol="0" anchor="t">
              <a:spAutoFit/>
            </a:bodyPr>
            <a:lstStyle/>
            <a:p>
              <a:pPr algn="just">
                <a:lnSpc>
                  <a:spcPts val="2624"/>
                </a:lnSpc>
                <a:spcBef>
                  <a:spcPct val="0"/>
                </a:spcBef>
              </a:pPr>
              <a:endParaRPr/>
            </a:p>
          </p:txBody>
        </p:sp>
      </p:grpSp>
      <p:sp>
        <p:nvSpPr>
          <p:cNvPr id="22" name="TextBox 22"/>
          <p:cNvSpPr txBox="1"/>
          <p:nvPr/>
        </p:nvSpPr>
        <p:spPr>
          <a:xfrm>
            <a:off x="9870749" y="4888783"/>
            <a:ext cx="6395753" cy="2053276"/>
          </a:xfrm>
          <a:prstGeom prst="rect">
            <a:avLst/>
          </a:prstGeom>
        </p:spPr>
        <p:txBody>
          <a:bodyPr lIns="0" tIns="0" rIns="0" bIns="0" rtlCol="0" anchor="t">
            <a:spAutoFit/>
          </a:bodyPr>
          <a:lstStyle/>
          <a:p>
            <a:pPr algn="just">
              <a:lnSpc>
                <a:spcPts val="2327"/>
              </a:lnSpc>
            </a:pPr>
            <a:r>
              <a:rPr lang="en-US" sz="1662">
                <a:solidFill>
                  <a:srgbClr val="000000"/>
                </a:solidFill>
                <a:latin typeface="Montserrat 2"/>
                <a:ea typeface="Montserrat 2"/>
                <a:cs typeface="Montserrat 2"/>
                <a:sym typeface="Montserrat 2"/>
              </a:rPr>
              <a:t>El propósito de la evaluación es determinar la si la asignación de recursos fue pertinente y se lograron los resultados esperados, así como su eficiencia, eficacia, calidad, impacto y sostenibilidad.</a:t>
            </a:r>
          </a:p>
          <a:p>
            <a:pPr algn="just">
              <a:lnSpc>
                <a:spcPts val="2327"/>
              </a:lnSpc>
            </a:pPr>
            <a:endParaRPr lang="en-US" sz="1662">
              <a:solidFill>
                <a:srgbClr val="000000"/>
              </a:solidFill>
              <a:latin typeface="Montserrat 2"/>
              <a:ea typeface="Montserrat 2"/>
              <a:cs typeface="Montserrat 2"/>
              <a:sym typeface="Montserrat 2"/>
            </a:endParaRPr>
          </a:p>
          <a:p>
            <a:pPr algn="just">
              <a:lnSpc>
                <a:spcPts val="2327"/>
              </a:lnSpc>
              <a:spcBef>
                <a:spcPct val="0"/>
              </a:spcBef>
            </a:pPr>
            <a:r>
              <a:rPr lang="en-US" sz="1662">
                <a:solidFill>
                  <a:srgbClr val="000000"/>
                </a:solidFill>
                <a:latin typeface="Montserrat 2"/>
                <a:ea typeface="Montserrat 2"/>
                <a:cs typeface="Montserrat 2"/>
                <a:sym typeface="Montserrat 2"/>
              </a:rPr>
              <a:t>Con la finalidad de que las evaluaciones sean objetivas, éstas deben ser realizadas por evaluadores externos</a:t>
            </a:r>
          </a:p>
        </p:txBody>
      </p:sp>
      <p:sp>
        <p:nvSpPr>
          <p:cNvPr id="23" name="Freeform 23"/>
          <p:cNvSpPr/>
          <p:nvPr/>
        </p:nvSpPr>
        <p:spPr>
          <a:xfrm>
            <a:off x="9382085" y="6984196"/>
            <a:ext cx="214432" cy="1872030"/>
          </a:xfrm>
          <a:custGeom>
            <a:avLst/>
            <a:gdLst/>
            <a:ahLst/>
            <a:cxnLst/>
            <a:rect l="l" t="t" r="r" b="b"/>
            <a:pathLst>
              <a:path w="214432" h="1872030">
                <a:moveTo>
                  <a:pt x="0" y="0"/>
                </a:moveTo>
                <a:lnTo>
                  <a:pt x="214433" y="0"/>
                </a:lnTo>
                <a:lnTo>
                  <a:pt x="214433" y="1872029"/>
                </a:lnTo>
                <a:lnTo>
                  <a:pt x="0" y="18720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grpSp>
        <p:nvGrpSpPr>
          <p:cNvPr id="24" name="Group 24"/>
          <p:cNvGrpSpPr/>
          <p:nvPr/>
        </p:nvGrpSpPr>
        <p:grpSpPr>
          <a:xfrm>
            <a:off x="9863213" y="6811249"/>
            <a:ext cx="6403288" cy="1701033"/>
            <a:chOff x="0" y="0"/>
            <a:chExt cx="8537718" cy="2268044"/>
          </a:xfrm>
        </p:grpSpPr>
        <p:sp>
          <p:nvSpPr>
            <p:cNvPr id="25" name="TextBox 25"/>
            <p:cNvSpPr txBox="1"/>
            <p:nvPr/>
          </p:nvSpPr>
          <p:spPr>
            <a:xfrm>
              <a:off x="0" y="389629"/>
              <a:ext cx="8537718" cy="1878415"/>
            </a:xfrm>
            <a:prstGeom prst="rect">
              <a:avLst/>
            </a:prstGeom>
          </p:spPr>
          <p:txBody>
            <a:bodyPr lIns="0" tIns="0" rIns="0" bIns="0" rtlCol="0" anchor="t">
              <a:spAutoFit/>
            </a:bodyPr>
            <a:lstStyle/>
            <a:p>
              <a:pPr algn="just">
                <a:lnSpc>
                  <a:spcPts val="2280"/>
                </a:lnSpc>
              </a:pPr>
              <a:r>
                <a:rPr lang="en-US" sz="1628">
                  <a:solidFill>
                    <a:srgbClr val="000000"/>
                  </a:solidFill>
                  <a:latin typeface="Montserrat 2"/>
                  <a:ea typeface="Montserrat 2"/>
                  <a:cs typeface="Montserrat 2"/>
                  <a:sym typeface="Montserrat 2"/>
                </a:rPr>
                <a:t>Esta última fase consta de dos elementos principales:</a:t>
              </a:r>
            </a:p>
            <a:p>
              <a:pPr algn="just">
                <a:lnSpc>
                  <a:spcPts val="2280"/>
                </a:lnSpc>
              </a:pPr>
              <a:r>
                <a:rPr lang="en-US" sz="1628">
                  <a:solidFill>
                    <a:srgbClr val="000000"/>
                  </a:solidFill>
                  <a:latin typeface="Montserrat 2"/>
                  <a:ea typeface="Montserrat 2"/>
                  <a:cs typeface="Montserrat 2"/>
                  <a:sym typeface="Montserrat 2"/>
                </a:rPr>
                <a:t>1: Dar cuenta de los resultados del ejercicio de los recursos públicos. </a:t>
              </a:r>
            </a:p>
            <a:p>
              <a:pPr algn="just">
                <a:lnSpc>
                  <a:spcPts val="2280"/>
                </a:lnSpc>
                <a:spcBef>
                  <a:spcPct val="0"/>
                </a:spcBef>
              </a:pPr>
              <a:r>
                <a:rPr lang="en-US" sz="1628">
                  <a:solidFill>
                    <a:srgbClr val="000000"/>
                  </a:solidFill>
                  <a:latin typeface="Montserrat 2"/>
                  <a:ea typeface="Montserrat 2"/>
                  <a:cs typeface="Montserrat 2"/>
                  <a:sym typeface="Montserrat 2"/>
                </a:rPr>
                <a:t>2: Corregir deficiencias y aplicar sanciones y después de la _ ejecución de los recursos. </a:t>
              </a:r>
            </a:p>
          </p:txBody>
        </p:sp>
        <p:sp>
          <p:nvSpPr>
            <p:cNvPr id="26" name="TextBox 26"/>
            <p:cNvSpPr txBox="1"/>
            <p:nvPr/>
          </p:nvSpPr>
          <p:spPr>
            <a:xfrm>
              <a:off x="0" y="-38100"/>
              <a:ext cx="8537718" cy="331466"/>
            </a:xfrm>
            <a:prstGeom prst="rect">
              <a:avLst/>
            </a:prstGeom>
          </p:spPr>
          <p:txBody>
            <a:bodyPr lIns="0" tIns="0" rIns="0" bIns="0" rtlCol="0" anchor="t">
              <a:spAutoFit/>
            </a:bodyPr>
            <a:lstStyle/>
            <a:p>
              <a:pPr algn="l">
                <a:lnSpc>
                  <a:spcPts val="2064"/>
                </a:lnSpc>
                <a:spcBef>
                  <a:spcPct val="0"/>
                </a:spcBef>
              </a:pPr>
              <a:endParaRPr/>
            </a:p>
          </p:txBody>
        </p:sp>
      </p:grpSp>
      <p:grpSp>
        <p:nvGrpSpPr>
          <p:cNvPr id="27" name="Group 27"/>
          <p:cNvGrpSpPr/>
          <p:nvPr/>
        </p:nvGrpSpPr>
        <p:grpSpPr>
          <a:xfrm>
            <a:off x="5721990" y="5319786"/>
            <a:ext cx="3154307" cy="897292"/>
            <a:chOff x="0" y="0"/>
            <a:chExt cx="990316" cy="281711"/>
          </a:xfrm>
        </p:grpSpPr>
        <p:sp>
          <p:nvSpPr>
            <p:cNvPr id="28" name="Freeform 28"/>
            <p:cNvSpPr/>
            <p:nvPr/>
          </p:nvSpPr>
          <p:spPr>
            <a:xfrm>
              <a:off x="0" y="0"/>
              <a:ext cx="990316" cy="281711"/>
            </a:xfrm>
            <a:custGeom>
              <a:avLst/>
              <a:gdLst/>
              <a:ahLst/>
              <a:cxnLst/>
              <a:rect l="l" t="t" r="r" b="b"/>
              <a:pathLst>
                <a:path w="990316" h="281711">
                  <a:moveTo>
                    <a:pt x="140855" y="0"/>
                  </a:moveTo>
                  <a:lnTo>
                    <a:pt x="849460" y="0"/>
                  </a:lnTo>
                  <a:cubicBezTo>
                    <a:pt x="927253" y="0"/>
                    <a:pt x="990316" y="63063"/>
                    <a:pt x="990316" y="140855"/>
                  </a:cubicBezTo>
                  <a:lnTo>
                    <a:pt x="990316" y="140855"/>
                  </a:lnTo>
                  <a:cubicBezTo>
                    <a:pt x="990316" y="218648"/>
                    <a:pt x="927253" y="281711"/>
                    <a:pt x="849460" y="281711"/>
                  </a:cubicBezTo>
                  <a:lnTo>
                    <a:pt x="140855" y="281711"/>
                  </a:lnTo>
                  <a:cubicBezTo>
                    <a:pt x="63063" y="281711"/>
                    <a:pt x="0" y="218648"/>
                    <a:pt x="0" y="140855"/>
                  </a:cubicBezTo>
                  <a:lnTo>
                    <a:pt x="0" y="140855"/>
                  </a:lnTo>
                  <a:cubicBezTo>
                    <a:pt x="0" y="63063"/>
                    <a:pt x="63063" y="0"/>
                    <a:pt x="140855" y="0"/>
                  </a:cubicBezTo>
                  <a:close/>
                </a:path>
              </a:pathLst>
            </a:custGeom>
            <a:solidFill>
              <a:srgbClr val="000000"/>
            </a:solidFill>
            <a:ln cap="rnd">
              <a:noFill/>
              <a:prstDash val="solid"/>
              <a:round/>
            </a:ln>
          </p:spPr>
          <p:txBody>
            <a:bodyPr/>
            <a:lstStyle/>
            <a:p>
              <a:endParaRPr lang="es-MX"/>
            </a:p>
          </p:txBody>
        </p:sp>
        <p:sp>
          <p:nvSpPr>
            <p:cNvPr id="29" name="TextBox 29"/>
            <p:cNvSpPr txBox="1"/>
            <p:nvPr/>
          </p:nvSpPr>
          <p:spPr>
            <a:xfrm>
              <a:off x="0" y="-28575"/>
              <a:ext cx="990316" cy="310286"/>
            </a:xfrm>
            <a:prstGeom prst="rect">
              <a:avLst/>
            </a:prstGeom>
          </p:spPr>
          <p:txBody>
            <a:bodyPr lIns="0" tIns="0" rIns="0" bIns="0" rtlCol="0" anchor="ctr"/>
            <a:lstStyle/>
            <a:p>
              <a:pPr marL="0" lvl="0" indent="0" algn="ctr">
                <a:lnSpc>
                  <a:spcPts val="3239"/>
                </a:lnSpc>
                <a:spcBef>
                  <a:spcPct val="0"/>
                </a:spcBef>
              </a:pPr>
              <a:r>
                <a:rPr lang="en-US" sz="2699" b="1" spc="-80">
                  <a:solidFill>
                    <a:srgbClr val="FFFFFF"/>
                  </a:solidFill>
                  <a:latin typeface="Poppins Bold"/>
                  <a:ea typeface="Poppins Bold"/>
                  <a:cs typeface="Poppins Bold"/>
                  <a:sym typeface="Poppins Bold"/>
                </a:rPr>
                <a:t>Evaluación</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DE8E4"/>
        </a:solidFill>
        <a:effectLst/>
      </p:bgPr>
    </p:bg>
    <p:spTree>
      <p:nvGrpSpPr>
        <p:cNvPr id="1" name=""/>
        <p:cNvGrpSpPr/>
        <p:nvPr/>
      </p:nvGrpSpPr>
      <p:grpSpPr>
        <a:xfrm>
          <a:off x="0" y="0"/>
          <a:ext cx="0" cy="0"/>
          <a:chOff x="0" y="0"/>
          <a:chExt cx="0" cy="0"/>
        </a:xfrm>
      </p:grpSpPr>
      <p:sp>
        <p:nvSpPr>
          <p:cNvPr id="2" name="Freeform 2"/>
          <p:cNvSpPr/>
          <p:nvPr/>
        </p:nvSpPr>
        <p:spPr>
          <a:xfrm rot="6982806">
            <a:off x="720300" y="6421716"/>
            <a:ext cx="8842272" cy="11861584"/>
          </a:xfrm>
          <a:custGeom>
            <a:avLst/>
            <a:gdLst/>
            <a:ahLst/>
            <a:cxnLst/>
            <a:rect l="l" t="t" r="r" b="b"/>
            <a:pathLst>
              <a:path w="8842272" h="11861584">
                <a:moveTo>
                  <a:pt x="0" y="0"/>
                </a:moveTo>
                <a:lnTo>
                  <a:pt x="8842272" y="0"/>
                </a:lnTo>
                <a:lnTo>
                  <a:pt x="8842272" y="11861584"/>
                </a:lnTo>
                <a:lnTo>
                  <a:pt x="0" y="11861584"/>
                </a:lnTo>
                <a:lnTo>
                  <a:pt x="0" y="0"/>
                </a:lnTo>
                <a:close/>
              </a:path>
            </a:pathLst>
          </a:custGeom>
          <a:blipFill>
            <a:blip r:embed="rId2">
              <a:alphaModFix amt="65999"/>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MX"/>
          </a:p>
        </p:txBody>
      </p:sp>
      <p:sp>
        <p:nvSpPr>
          <p:cNvPr id="3" name="Freeform 3"/>
          <p:cNvSpPr/>
          <p:nvPr/>
        </p:nvSpPr>
        <p:spPr>
          <a:xfrm rot="-6501204">
            <a:off x="11046831" y="-5088864"/>
            <a:ext cx="8807178" cy="11814508"/>
          </a:xfrm>
          <a:custGeom>
            <a:avLst/>
            <a:gdLst/>
            <a:ahLst/>
            <a:cxnLst/>
            <a:rect l="l" t="t" r="r" b="b"/>
            <a:pathLst>
              <a:path w="8807178" h="11814508">
                <a:moveTo>
                  <a:pt x="0" y="0"/>
                </a:moveTo>
                <a:lnTo>
                  <a:pt x="8807178" y="0"/>
                </a:lnTo>
                <a:lnTo>
                  <a:pt x="8807178" y="11814507"/>
                </a:lnTo>
                <a:lnTo>
                  <a:pt x="0" y="11814507"/>
                </a:lnTo>
                <a:lnTo>
                  <a:pt x="0" y="0"/>
                </a:lnTo>
                <a:close/>
              </a:path>
            </a:pathLst>
          </a:custGeom>
          <a:blipFill>
            <a:blip r:embed="rId2">
              <a:alphaModFix amt="65999"/>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MX"/>
          </a:p>
        </p:txBody>
      </p:sp>
      <p:sp>
        <p:nvSpPr>
          <p:cNvPr id="4" name="Freeform 4"/>
          <p:cNvSpPr/>
          <p:nvPr/>
        </p:nvSpPr>
        <p:spPr>
          <a:xfrm rot="10571821">
            <a:off x="10628437" y="8363453"/>
            <a:ext cx="5947318" cy="7978109"/>
          </a:xfrm>
          <a:custGeom>
            <a:avLst/>
            <a:gdLst/>
            <a:ahLst/>
            <a:cxnLst/>
            <a:rect l="l" t="t" r="r" b="b"/>
            <a:pathLst>
              <a:path w="5947318" h="7978109">
                <a:moveTo>
                  <a:pt x="0" y="0"/>
                </a:moveTo>
                <a:lnTo>
                  <a:pt x="5947318" y="0"/>
                </a:lnTo>
                <a:lnTo>
                  <a:pt x="5947318" y="7978110"/>
                </a:lnTo>
                <a:lnTo>
                  <a:pt x="0" y="7978110"/>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MX"/>
          </a:p>
        </p:txBody>
      </p:sp>
      <p:sp>
        <p:nvSpPr>
          <p:cNvPr id="5" name="TextBox 5"/>
          <p:cNvSpPr txBox="1"/>
          <p:nvPr/>
        </p:nvSpPr>
        <p:spPr>
          <a:xfrm>
            <a:off x="4792658" y="7433148"/>
            <a:ext cx="8005127" cy="598565"/>
          </a:xfrm>
          <a:prstGeom prst="rect">
            <a:avLst/>
          </a:prstGeom>
        </p:spPr>
        <p:txBody>
          <a:bodyPr lIns="0" tIns="0" rIns="0" bIns="0" rtlCol="0" anchor="t">
            <a:spAutoFit/>
          </a:bodyPr>
          <a:lstStyle/>
          <a:p>
            <a:pPr marL="0" lvl="0" indent="0" algn="ctr">
              <a:lnSpc>
                <a:spcPts val="4808"/>
              </a:lnSpc>
              <a:spcBef>
                <a:spcPct val="0"/>
              </a:spcBef>
            </a:pPr>
            <a:r>
              <a:rPr lang="en-US" sz="3434" spc="75">
                <a:solidFill>
                  <a:srgbClr val="152540"/>
                </a:solidFill>
                <a:latin typeface="Glacial Indifference"/>
                <a:ea typeface="Glacial Indifference"/>
                <a:cs typeface="Glacial Indifference"/>
                <a:sym typeface="Glacial Indifference"/>
              </a:rPr>
              <a:t>Realizado por Mario Estrada Dominguez</a:t>
            </a:r>
          </a:p>
        </p:txBody>
      </p:sp>
      <p:sp>
        <p:nvSpPr>
          <p:cNvPr id="6" name="TextBox 6"/>
          <p:cNvSpPr txBox="1"/>
          <p:nvPr/>
        </p:nvSpPr>
        <p:spPr>
          <a:xfrm>
            <a:off x="-173371" y="4569753"/>
            <a:ext cx="18634743" cy="1252855"/>
          </a:xfrm>
          <a:prstGeom prst="rect">
            <a:avLst/>
          </a:prstGeom>
        </p:spPr>
        <p:txBody>
          <a:bodyPr lIns="0" tIns="0" rIns="0" bIns="0" rtlCol="0" anchor="t">
            <a:spAutoFit/>
          </a:bodyPr>
          <a:lstStyle/>
          <a:p>
            <a:pPr algn="ctr">
              <a:lnSpc>
                <a:spcPts val="10219"/>
              </a:lnSpc>
            </a:pPr>
            <a:r>
              <a:rPr lang="en-US" sz="7299" b="1" spc="686">
                <a:solidFill>
                  <a:srgbClr val="152540"/>
                </a:solidFill>
                <a:latin typeface="Glacial Indifference Bold"/>
                <a:ea typeface="Glacial Indifference Bold"/>
                <a:cs typeface="Glacial Indifference Bold"/>
                <a:sym typeface="Glacial Indifference Bold"/>
              </a:rPr>
              <a:t> II.- PRESUPUESTO POR PROGRAMA</a:t>
            </a:r>
          </a:p>
        </p:txBody>
      </p:sp>
      <p:sp>
        <p:nvSpPr>
          <p:cNvPr id="7" name="TextBox 7"/>
          <p:cNvSpPr txBox="1"/>
          <p:nvPr/>
        </p:nvSpPr>
        <p:spPr>
          <a:xfrm>
            <a:off x="5490215" y="2797121"/>
            <a:ext cx="7307570" cy="1086593"/>
          </a:xfrm>
          <a:prstGeom prst="rect">
            <a:avLst/>
          </a:prstGeom>
        </p:spPr>
        <p:txBody>
          <a:bodyPr lIns="0" tIns="0" rIns="0" bIns="0" rtlCol="0" anchor="t">
            <a:spAutoFit/>
          </a:bodyPr>
          <a:lstStyle/>
          <a:p>
            <a:pPr marL="0" lvl="0" indent="0" algn="ctr">
              <a:lnSpc>
                <a:spcPts val="8884"/>
              </a:lnSpc>
              <a:spcBef>
                <a:spcPct val="0"/>
              </a:spcBef>
            </a:pPr>
            <a:r>
              <a:rPr lang="en-US" sz="6345" spc="596">
                <a:solidFill>
                  <a:srgbClr val="152540"/>
                </a:solidFill>
                <a:latin typeface="Glacial Indifference"/>
                <a:ea typeface="Glacial Indifference"/>
                <a:cs typeface="Glacial Indifference"/>
                <a:sym typeface="Glacial Indifference"/>
              </a:rPr>
              <a:t>UNIDAD 1</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1141</Words>
  <Application>Microsoft Office PowerPoint</Application>
  <PresentationFormat>Personalizado</PresentationFormat>
  <Paragraphs>133</Paragraphs>
  <Slides>11</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11</vt:i4>
      </vt:variant>
    </vt:vector>
  </HeadingPairs>
  <TitlesOfParts>
    <vt:vector size="22" baseType="lpstr">
      <vt:lpstr>Arial</vt:lpstr>
      <vt:lpstr>Poppins ExtraBold</vt:lpstr>
      <vt:lpstr>Glacial Indifference Bold</vt:lpstr>
      <vt:lpstr>Angsana New</vt:lpstr>
      <vt:lpstr>Glacial Indifference</vt:lpstr>
      <vt:lpstr>Montserrat 2</vt:lpstr>
      <vt:lpstr>Montserrat 1 Bold</vt:lpstr>
      <vt:lpstr>Montserrat 1</vt:lpstr>
      <vt:lpstr>Calibri</vt:lpstr>
      <vt:lpstr>Poppins Bold</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Mapa Mental Esquema De Cuadro Sinóptico Simple Minimalista Beis y Negro</dc:title>
  <cp:lastModifiedBy>222B38079 MARIO ESTRADA DOMÍNGUEZ</cp:lastModifiedBy>
  <cp:revision>2</cp:revision>
  <dcterms:created xsi:type="dcterms:W3CDTF">2006-08-16T00:00:00Z</dcterms:created>
  <dcterms:modified xsi:type="dcterms:W3CDTF">2025-09-06T04:05:28Z</dcterms:modified>
  <dc:identifier>DAFhQFHDE-U</dc:identifier>
</cp:coreProperties>
</file>